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696" r:id="rId2"/>
    <p:sldId id="715" r:id="rId3"/>
    <p:sldId id="738" r:id="rId4"/>
    <p:sldId id="712" r:id="rId5"/>
    <p:sldId id="816" r:id="rId6"/>
    <p:sldId id="766" r:id="rId7"/>
    <p:sldId id="817" r:id="rId8"/>
    <p:sldId id="786" r:id="rId9"/>
    <p:sldId id="818" r:id="rId10"/>
    <p:sldId id="791" r:id="rId11"/>
    <p:sldId id="794" r:id="rId12"/>
    <p:sldId id="801" r:id="rId13"/>
    <p:sldId id="804" r:id="rId14"/>
    <p:sldId id="812" r:id="rId15"/>
    <p:sldId id="815" r:id="rId16"/>
    <p:sldId id="819" r:id="rId17"/>
    <p:sldId id="820" r:id="rId18"/>
    <p:sldId id="821" r:id="rId19"/>
    <p:sldId id="822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>
      <p:cViewPr>
        <p:scale>
          <a:sx n="100" d="100"/>
          <a:sy n="100" d="100"/>
        </p:scale>
        <p:origin x="69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 contenu d’une levée</a:t>
            </a: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</a:p>
          <a:p>
            <a:pPr algn="l"/>
            <a:endParaRPr lang="fr-FR" dirty="0">
              <a:solidFill>
                <a:srgbClr val="FFC000"/>
              </a:solidFill>
            </a:endParaRPr>
          </a:p>
          <a:p>
            <a:pPr algn="l"/>
            <a:endParaRPr lang="fr-FR" dirty="0" smtClean="0">
              <a:solidFill>
                <a:srgbClr val="FFC000"/>
              </a:solidFill>
            </a:endParaRPr>
          </a:p>
          <a:p>
            <a:pPr algn="l"/>
            <a:endParaRPr lang="fr-FR" dirty="0">
              <a:solidFill>
                <a:srgbClr val="FFC000"/>
              </a:solidFill>
            </a:endParaRPr>
          </a:p>
          <a:p>
            <a:pPr algn="l"/>
            <a:endParaRPr lang="fr-FR" dirty="0" smtClean="0">
              <a:solidFill>
                <a:srgbClr val="FFC00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184525" y="1390151"/>
            <a:ext cx="8686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en Sud joue la première carte de sa main et doit réaliser le maximum de levées</a:t>
            </a:r>
            <a:endParaRPr lang="fr-FR" sz="24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20357" y="1392827"/>
            <a:ext cx="2526118" cy="1118491"/>
            <a:chOff x="320357" y="1392827"/>
            <a:chExt cx="2526118" cy="1118491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1161354" y="1392827"/>
              <a:ext cx="844123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1161354" y="2151810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1460324" y="182520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320357" y="1771884"/>
              <a:ext cx="1079818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</a:t>
              </a:r>
              <a:r>
                <a:rPr lang="fr-FR" sz="2400" b="1" dirty="0">
                  <a:solidFill>
                    <a:schemeClr val="tx1"/>
                  </a:solidFill>
                </a:rPr>
                <a:t>9 7 6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766657" y="1771884"/>
              <a:ext cx="1079818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</a:t>
              </a:r>
              <a:r>
                <a:rPr lang="fr-FR" sz="2400" b="1" dirty="0">
                  <a:solidFill>
                    <a:schemeClr val="tx1"/>
                  </a:solidFill>
                </a:rPr>
                <a:t>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 rot="10800000" flipH="1" flipV="1">
            <a:off x="1830593" y="2645225"/>
            <a:ext cx="3697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fournit une carte non maîtresse des deux mains</a:t>
            </a:r>
            <a:endParaRPr lang="fr-FR" sz="2400" dirty="0"/>
          </a:p>
        </p:txBody>
      </p:sp>
      <p:sp>
        <p:nvSpPr>
          <p:cNvPr id="26" name="ZoneTexte 25"/>
          <p:cNvSpPr txBox="1"/>
          <p:nvPr/>
        </p:nvSpPr>
        <p:spPr>
          <a:xfrm rot="10800000" flipH="1" flipV="1">
            <a:off x="7967462" y="3926149"/>
            <a:ext cx="4224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gagne la levée et pourra en réaliser une autre avec sa seconde carte maîtresse</a:t>
            </a:r>
            <a:endParaRPr lang="fr-FR" sz="2400" dirty="0"/>
          </a:p>
        </p:txBody>
      </p:sp>
      <p:sp>
        <p:nvSpPr>
          <p:cNvPr id="27" name="ZoneTexte 26"/>
          <p:cNvSpPr txBox="1"/>
          <p:nvPr/>
        </p:nvSpPr>
        <p:spPr>
          <a:xfrm rot="10800000" flipH="1" flipV="1">
            <a:off x="7957852" y="2965905"/>
            <a:ext cx="424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perd la levée </a:t>
            </a:r>
            <a:endParaRPr lang="fr-FR" sz="2400" dirty="0"/>
          </a:p>
        </p:txBody>
      </p:sp>
      <p:sp>
        <p:nvSpPr>
          <p:cNvPr id="28" name="ZoneTexte 27"/>
          <p:cNvSpPr txBox="1"/>
          <p:nvPr/>
        </p:nvSpPr>
        <p:spPr>
          <a:xfrm rot="10800000" flipH="1" flipV="1">
            <a:off x="7957598" y="5216709"/>
            <a:ext cx="4243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gagne la levée mais il n’en réalisera plus d’autre dans la couleur</a:t>
            </a:r>
            <a:endParaRPr lang="fr-FR" sz="2400" dirty="0"/>
          </a:p>
        </p:txBody>
      </p:sp>
      <p:sp>
        <p:nvSpPr>
          <p:cNvPr id="29" name="ZoneTexte 28"/>
          <p:cNvSpPr txBox="1"/>
          <p:nvPr/>
        </p:nvSpPr>
        <p:spPr>
          <a:xfrm rot="10800000" flipH="1" flipV="1">
            <a:off x="1830898" y="3815435"/>
            <a:ext cx="3697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fournit une carte maîtresse d’une main et une carte non-maîtresse de l’autre</a:t>
            </a:r>
            <a:endParaRPr lang="fr-FR" sz="2400" dirty="0"/>
          </a:p>
        </p:txBody>
      </p:sp>
      <p:sp>
        <p:nvSpPr>
          <p:cNvPr id="30" name="ZoneTexte 29"/>
          <p:cNvSpPr txBox="1"/>
          <p:nvPr/>
        </p:nvSpPr>
        <p:spPr>
          <a:xfrm rot="10800000" flipH="1" flipV="1">
            <a:off x="1830593" y="5431129"/>
            <a:ext cx="3697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fournit une carte maîtresse des deux mains</a:t>
            </a:r>
            <a:endParaRPr lang="fr-FR" sz="2400" dirty="0"/>
          </a:p>
        </p:txBody>
      </p:sp>
      <p:sp>
        <p:nvSpPr>
          <p:cNvPr id="31" name="Flèche droite 30"/>
          <p:cNvSpPr/>
          <p:nvPr/>
        </p:nvSpPr>
        <p:spPr>
          <a:xfrm>
            <a:off x="1257254" y="4558096"/>
            <a:ext cx="561524" cy="1203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 rot="17371450">
            <a:off x="787541" y="3860051"/>
            <a:ext cx="1487081" cy="11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 droite 34"/>
          <p:cNvSpPr/>
          <p:nvPr/>
        </p:nvSpPr>
        <p:spPr>
          <a:xfrm rot="4228550" flipV="1">
            <a:off x="794475" y="5248426"/>
            <a:ext cx="1487081" cy="11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 droite 35"/>
          <p:cNvSpPr/>
          <p:nvPr/>
        </p:nvSpPr>
        <p:spPr>
          <a:xfrm>
            <a:off x="5310795" y="4520327"/>
            <a:ext cx="416940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droite 36"/>
          <p:cNvSpPr/>
          <p:nvPr/>
        </p:nvSpPr>
        <p:spPr>
          <a:xfrm>
            <a:off x="5310795" y="3173932"/>
            <a:ext cx="416940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 droite 37"/>
          <p:cNvSpPr/>
          <p:nvPr/>
        </p:nvSpPr>
        <p:spPr>
          <a:xfrm>
            <a:off x="5310795" y="5802662"/>
            <a:ext cx="416940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droite 38"/>
          <p:cNvSpPr/>
          <p:nvPr/>
        </p:nvSpPr>
        <p:spPr>
          <a:xfrm>
            <a:off x="6447207" y="4506575"/>
            <a:ext cx="584624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droite 39"/>
          <p:cNvSpPr/>
          <p:nvPr/>
        </p:nvSpPr>
        <p:spPr>
          <a:xfrm>
            <a:off x="6447206" y="3181113"/>
            <a:ext cx="1563319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341018" y="4070585"/>
            <a:ext cx="871379" cy="1118491"/>
            <a:chOff x="341018" y="4070585"/>
            <a:chExt cx="871379" cy="1118491"/>
          </a:xfrm>
        </p:grpSpPr>
        <p:sp>
          <p:nvSpPr>
            <p:cNvPr id="44" name="Rectangle à coins arrondis 43"/>
            <p:cNvSpPr/>
            <p:nvPr/>
          </p:nvSpPr>
          <p:spPr>
            <a:xfrm>
              <a:off x="341018" y="4070585"/>
              <a:ext cx="844123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341018" y="4829568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639988" y="450296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5593286" y="2656832"/>
            <a:ext cx="891336" cy="1127942"/>
            <a:chOff x="5593286" y="2656832"/>
            <a:chExt cx="891336" cy="1127942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5593289" y="2656832"/>
              <a:ext cx="891332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5593286" y="3425266"/>
              <a:ext cx="8913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5972908" y="310427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Ellipse 41"/>
            <p:cNvSpPr/>
            <p:nvPr/>
          </p:nvSpPr>
          <p:spPr>
            <a:xfrm>
              <a:off x="6129512" y="2678558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Ellipse 46"/>
            <p:cNvSpPr/>
            <p:nvPr/>
          </p:nvSpPr>
          <p:spPr>
            <a:xfrm>
              <a:off x="6129512" y="3440574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1" name="Flèche droite 50"/>
          <p:cNvSpPr/>
          <p:nvPr/>
        </p:nvSpPr>
        <p:spPr>
          <a:xfrm>
            <a:off x="7479886" y="4507960"/>
            <a:ext cx="530639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 droite 51"/>
          <p:cNvSpPr/>
          <p:nvPr/>
        </p:nvSpPr>
        <p:spPr>
          <a:xfrm>
            <a:off x="6451783" y="5795029"/>
            <a:ext cx="1563319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5593286" y="3981784"/>
            <a:ext cx="891336" cy="1122974"/>
            <a:chOff x="5593286" y="3981784"/>
            <a:chExt cx="891336" cy="1122974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5593288" y="3981784"/>
              <a:ext cx="891334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5593286" y="4745250"/>
              <a:ext cx="89133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5969127" y="442206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Ellipse 52"/>
            <p:cNvSpPr/>
            <p:nvPr/>
          </p:nvSpPr>
          <p:spPr>
            <a:xfrm>
              <a:off x="6123188" y="4002559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Ellipse 53"/>
            <p:cNvSpPr/>
            <p:nvPr/>
          </p:nvSpPr>
          <p:spPr>
            <a:xfrm>
              <a:off x="5683228" y="4774077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835480" y="3981784"/>
            <a:ext cx="891336" cy="1122974"/>
            <a:chOff x="6835480" y="3981784"/>
            <a:chExt cx="891336" cy="1122974"/>
          </a:xfrm>
        </p:grpSpPr>
        <p:sp>
          <p:nvSpPr>
            <p:cNvPr id="48" name="Rectangle à coins arrondis 47"/>
            <p:cNvSpPr/>
            <p:nvPr/>
          </p:nvSpPr>
          <p:spPr>
            <a:xfrm>
              <a:off x="6835482" y="3981784"/>
              <a:ext cx="891334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6835480" y="4745250"/>
              <a:ext cx="89133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7161914" y="442206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Ellipse 54"/>
            <p:cNvSpPr/>
            <p:nvPr/>
          </p:nvSpPr>
          <p:spPr>
            <a:xfrm>
              <a:off x="6925376" y="4011465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Ellipse 55"/>
            <p:cNvSpPr/>
            <p:nvPr/>
          </p:nvSpPr>
          <p:spPr>
            <a:xfrm>
              <a:off x="7385714" y="4770920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5593286" y="5292111"/>
            <a:ext cx="891336" cy="1122974"/>
            <a:chOff x="5593286" y="5292111"/>
            <a:chExt cx="891336" cy="1122974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5593286" y="5292111"/>
              <a:ext cx="89133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5593286" y="6055577"/>
              <a:ext cx="8913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5969127" y="572955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668433" y="6077303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Ellipse 57"/>
            <p:cNvSpPr/>
            <p:nvPr/>
          </p:nvSpPr>
          <p:spPr>
            <a:xfrm>
              <a:off x="5668433" y="5313837"/>
              <a:ext cx="272288" cy="316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9" name="ZoneTexte 5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30250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51" grpId="0" animBg="1"/>
      <p:bldP spid="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asymétriques</a:t>
            </a:r>
          </a:p>
          <a:p>
            <a:r>
              <a:rPr lang="fr-FR" b="1" dirty="0" smtClean="0"/>
              <a:t>La prévision du lieu</a:t>
            </a:r>
            <a:endParaRPr lang="fr-FR" b="1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r>
              <a:rPr lang="fr-FR" b="1" dirty="0" smtClean="0"/>
              <a:t>La </a:t>
            </a:r>
            <a:r>
              <a:rPr lang="fr-FR" b="1" dirty="0"/>
              <a:t>prévision du </a:t>
            </a:r>
            <a:r>
              <a:rPr lang="fr-FR" b="1" dirty="0" smtClean="0"/>
              <a:t>moment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850266" y="1675878"/>
            <a:ext cx="9624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Rien ne change par rapport aux mains symétriques</a:t>
            </a:r>
          </a:p>
          <a:p>
            <a:r>
              <a:rPr lang="fr-FR" sz="2400" dirty="0" smtClean="0"/>
              <a:t>Deux levées pourront être remportées de la main de Sud et deux par la main de Nord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61947" y="1675878"/>
            <a:ext cx="1140941" cy="1118491"/>
            <a:chOff x="261947" y="1675878"/>
            <a:chExt cx="1140941" cy="1118491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261947" y="1675878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261947" y="2434861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709325" y="211475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4551342" y="3086708"/>
            <a:ext cx="73193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 faut éviter de jouer deux cartes maîtresses dans la même levée.</a:t>
            </a:r>
          </a:p>
          <a:p>
            <a:r>
              <a:rPr lang="fr-FR" sz="2400" dirty="0" smtClean="0"/>
              <a:t>La troisième levée doit être remportée par la main de Nord, et ni le Valet ni la Dame ne doivent être joués dans cette levée</a:t>
            </a:r>
          </a:p>
        </p:txBody>
      </p:sp>
      <p:grpSp>
        <p:nvGrpSpPr>
          <p:cNvPr id="29" name="Groupe 28"/>
          <p:cNvGrpSpPr/>
          <p:nvPr/>
        </p:nvGrpSpPr>
        <p:grpSpPr>
          <a:xfrm>
            <a:off x="255721" y="3275682"/>
            <a:ext cx="1140941" cy="1118491"/>
            <a:chOff x="255721" y="3275682"/>
            <a:chExt cx="1140941" cy="1118491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255721" y="3275682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55721" y="4034665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703099" y="37145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1698610" y="3275682"/>
            <a:ext cx="1140941" cy="1118491"/>
            <a:chOff x="1698610" y="3275682"/>
            <a:chExt cx="1140941" cy="1118491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698610" y="3275682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698610" y="4034665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2145988" y="37145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3184511" y="3275682"/>
            <a:ext cx="1140941" cy="1118491"/>
            <a:chOff x="3184511" y="3275682"/>
            <a:chExt cx="1140941" cy="1118491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184511" y="3275682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184511" y="4034665"/>
              <a:ext cx="1140941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3631889" y="37145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Ellipse 18"/>
          <p:cNvSpPr/>
          <p:nvPr/>
        </p:nvSpPr>
        <p:spPr>
          <a:xfrm>
            <a:off x="1052787" y="3297408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703156" y="4056391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2009844" y="4056391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369413" y="3297408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741929" y="3301270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3622184" y="4056204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288498" y="5132003"/>
            <a:ext cx="11615003" cy="12663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Pour réaliser facilement toutes les levées d’une couleur </a:t>
            </a:r>
            <a:r>
              <a:rPr lang="fr-FR" sz="2400" b="1" dirty="0" smtClean="0">
                <a:solidFill>
                  <a:schemeClr val="tx1"/>
                </a:solidFill>
              </a:rPr>
              <a:t>asymétrique,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il </a:t>
            </a:r>
            <a:r>
              <a:rPr lang="fr-FR" sz="2400" b="1" dirty="0">
                <a:solidFill>
                  <a:schemeClr val="tx1"/>
                </a:solidFill>
              </a:rPr>
              <a:t>faut commencer par jouer LES GROS HONNEURS DU COTE COURT</a:t>
            </a:r>
          </a:p>
        </p:txBody>
      </p:sp>
      <p:sp>
        <p:nvSpPr>
          <p:cNvPr id="26" name="Flèche droite 25"/>
          <p:cNvSpPr/>
          <p:nvPr/>
        </p:nvSpPr>
        <p:spPr>
          <a:xfrm>
            <a:off x="1236730" y="3783605"/>
            <a:ext cx="664823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droite 26"/>
          <p:cNvSpPr/>
          <p:nvPr/>
        </p:nvSpPr>
        <p:spPr>
          <a:xfrm>
            <a:off x="2636607" y="3783605"/>
            <a:ext cx="664823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27560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asymétriques</a:t>
            </a:r>
          </a:p>
          <a:p>
            <a:r>
              <a:rPr lang="fr-FR" b="1" dirty="0"/>
              <a:t>Exercice 5</a:t>
            </a:r>
          </a:p>
          <a:p>
            <a:pPr algn="l"/>
            <a:endParaRPr lang="fr-FR" dirty="0" smtClean="0">
              <a:solidFill>
                <a:srgbClr val="FFC000"/>
              </a:solidFill>
            </a:endParaRP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    </a:t>
            </a:r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</p:txBody>
      </p:sp>
      <p:grpSp>
        <p:nvGrpSpPr>
          <p:cNvPr id="7" name="Groupe 6"/>
          <p:cNvGrpSpPr/>
          <p:nvPr/>
        </p:nvGrpSpPr>
        <p:grpSpPr>
          <a:xfrm>
            <a:off x="341527" y="1824629"/>
            <a:ext cx="1401304" cy="1012426"/>
            <a:chOff x="341527" y="1824629"/>
            <a:chExt cx="1401304" cy="1012426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341527" y="1824629"/>
              <a:ext cx="1401304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à coins arrondis 4"/>
            <p:cNvSpPr/>
            <p:nvPr/>
          </p:nvSpPr>
          <p:spPr>
            <a:xfrm>
              <a:off x="341527" y="2530653"/>
              <a:ext cx="1401304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919087" y="220816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341527" y="3097167"/>
            <a:ext cx="1104319" cy="1017036"/>
            <a:chOff x="341527" y="3097167"/>
            <a:chExt cx="1104319" cy="1017036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41527" y="3097167"/>
              <a:ext cx="1104319" cy="3111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41527" y="3807801"/>
              <a:ext cx="1104319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770594" y="348531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33712" y="4382417"/>
            <a:ext cx="1151211" cy="1008934"/>
            <a:chOff x="333712" y="4382417"/>
            <a:chExt cx="1151211" cy="1008934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333712" y="4382417"/>
              <a:ext cx="1151211" cy="3030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333712" y="5084949"/>
              <a:ext cx="1151211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795995" y="476246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2080450" y="1824629"/>
            <a:ext cx="1401304" cy="1012426"/>
            <a:chOff x="2080450" y="1824629"/>
            <a:chExt cx="1401304" cy="1012426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2080450" y="1824629"/>
              <a:ext cx="1401304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2080450" y="2530653"/>
              <a:ext cx="1401304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658010" y="220816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3819373" y="1912651"/>
            <a:ext cx="2003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2 et 10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4 et Valet</a:t>
            </a:r>
            <a:endParaRPr lang="fr-FR" sz="2400" dirty="0"/>
          </a:p>
        </p:txBody>
      </p:sp>
      <p:sp>
        <p:nvSpPr>
          <p:cNvPr id="29" name="ZoneTexte 28"/>
          <p:cNvSpPr txBox="1"/>
          <p:nvPr/>
        </p:nvSpPr>
        <p:spPr>
          <a:xfrm>
            <a:off x="5822462" y="1896938"/>
            <a:ext cx="6048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finit dans la main longue et peut jouer les cartes maîtresses de la main de Sud</a:t>
            </a:r>
            <a:endParaRPr lang="fr-FR" sz="24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1627158" y="3097167"/>
            <a:ext cx="889397" cy="1033503"/>
            <a:chOff x="1627158" y="3097167"/>
            <a:chExt cx="889397" cy="1033503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1627158" y="3097167"/>
              <a:ext cx="889397" cy="3276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627159" y="3824268"/>
              <a:ext cx="889396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948764" y="350416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2697868" y="3097167"/>
            <a:ext cx="670563" cy="1017036"/>
            <a:chOff x="2697868" y="3097167"/>
            <a:chExt cx="670563" cy="1017036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2697868" y="3097167"/>
              <a:ext cx="670563" cy="3111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2697868" y="3807801"/>
              <a:ext cx="67056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2920361" y="348531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3819373" y="3009551"/>
            <a:ext cx="2003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2 et Valet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Roi et 5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3 et Dame</a:t>
            </a:r>
            <a:endParaRPr lang="fr-FR" sz="2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5822462" y="2991897"/>
            <a:ext cx="604826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finit dans la main longue et peut faire les deux dernières levées</a:t>
            </a:r>
          </a:p>
          <a:p>
            <a:r>
              <a:rPr lang="fr-FR" sz="2000" i="1" dirty="0"/>
              <a:t>L’ordre des deux premières levées est </a:t>
            </a:r>
            <a:r>
              <a:rPr lang="fr-FR" sz="2000" i="1" dirty="0" smtClean="0"/>
              <a:t>indifférent</a:t>
            </a:r>
            <a:endParaRPr lang="fr-FR" sz="2000" i="1" dirty="0"/>
          </a:p>
        </p:txBody>
      </p:sp>
      <p:grpSp>
        <p:nvGrpSpPr>
          <p:cNvPr id="13" name="Groupe 12"/>
          <p:cNvGrpSpPr/>
          <p:nvPr/>
        </p:nvGrpSpPr>
        <p:grpSpPr>
          <a:xfrm>
            <a:off x="1845989" y="4382417"/>
            <a:ext cx="1151211" cy="1020950"/>
            <a:chOff x="1845989" y="4382417"/>
            <a:chExt cx="1151211" cy="1020950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1845989" y="4382417"/>
              <a:ext cx="1151211" cy="31507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845989" y="5096965"/>
              <a:ext cx="1151211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2308272" y="477448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3839692" y="4483008"/>
            <a:ext cx="2003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Roi et 2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4 et Valet</a:t>
            </a:r>
            <a:endParaRPr lang="fr-FR" sz="2400" dirty="0"/>
          </a:p>
        </p:txBody>
      </p:sp>
      <p:sp>
        <p:nvSpPr>
          <p:cNvPr id="42" name="ZoneTexte 41"/>
          <p:cNvSpPr txBox="1"/>
          <p:nvPr/>
        </p:nvSpPr>
        <p:spPr>
          <a:xfrm>
            <a:off x="5842781" y="4464764"/>
            <a:ext cx="6048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finit dans la main longue et peut faire les trois dernières levées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341527" y="5671581"/>
            <a:ext cx="1104319" cy="1017637"/>
            <a:chOff x="341527" y="5671581"/>
            <a:chExt cx="1104319" cy="1017637"/>
          </a:xfrm>
        </p:grpSpPr>
        <p:sp>
          <p:nvSpPr>
            <p:cNvPr id="43" name="Rectangle à coins arrondis 42"/>
            <p:cNvSpPr/>
            <p:nvPr/>
          </p:nvSpPr>
          <p:spPr>
            <a:xfrm>
              <a:off x="341527" y="5671581"/>
              <a:ext cx="1104319" cy="3117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341527" y="6382816"/>
              <a:ext cx="1104319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770594" y="606033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1627158" y="5676032"/>
            <a:ext cx="889397" cy="1029653"/>
            <a:chOff x="1627158" y="5676032"/>
            <a:chExt cx="889397" cy="1029653"/>
          </a:xfrm>
        </p:grpSpPr>
        <p:sp>
          <p:nvSpPr>
            <p:cNvPr id="46" name="Rectangle à coins arrondis 45"/>
            <p:cNvSpPr/>
            <p:nvPr/>
          </p:nvSpPr>
          <p:spPr>
            <a:xfrm>
              <a:off x="1627158" y="5676032"/>
              <a:ext cx="889397" cy="3237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1627159" y="6399283"/>
              <a:ext cx="889396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1948764" y="607917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2697868" y="5671581"/>
            <a:ext cx="670563" cy="1017637"/>
            <a:chOff x="2697868" y="5671581"/>
            <a:chExt cx="670563" cy="1017637"/>
          </a:xfrm>
        </p:grpSpPr>
        <p:sp>
          <p:nvSpPr>
            <p:cNvPr id="49" name="Rectangle à coins arrondis 48"/>
            <p:cNvSpPr/>
            <p:nvPr/>
          </p:nvSpPr>
          <p:spPr>
            <a:xfrm>
              <a:off x="2697868" y="5671581"/>
              <a:ext cx="670563" cy="3117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2697868" y="6382816"/>
              <a:ext cx="67056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2920361" y="606033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2" name="ZoneTexte 51"/>
          <p:cNvSpPr txBox="1"/>
          <p:nvPr/>
        </p:nvSpPr>
        <p:spPr>
          <a:xfrm>
            <a:off x="3872663" y="5594683"/>
            <a:ext cx="2003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Roi et 2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Dame et 5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3 et Valet</a:t>
            </a:r>
            <a:endParaRPr lang="fr-FR" sz="2400" dirty="0"/>
          </a:p>
        </p:txBody>
      </p:sp>
      <p:sp>
        <p:nvSpPr>
          <p:cNvPr id="53" name="ZoneTexte 52"/>
          <p:cNvSpPr txBox="1"/>
          <p:nvPr/>
        </p:nvSpPr>
        <p:spPr>
          <a:xfrm>
            <a:off x="5875752" y="5577029"/>
            <a:ext cx="604826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finit dans la main longue et peut faire les deux dernières levées</a:t>
            </a:r>
          </a:p>
          <a:p>
            <a:r>
              <a:rPr lang="fr-FR" sz="2000" i="1" dirty="0"/>
              <a:t>L’ordre des deux premières levées est </a:t>
            </a:r>
            <a:r>
              <a:rPr lang="fr-FR" sz="2000" i="1" dirty="0" smtClean="0"/>
              <a:t>indifférent</a:t>
            </a:r>
            <a:endParaRPr lang="fr-FR" sz="2000" i="1" dirty="0"/>
          </a:p>
        </p:txBody>
      </p:sp>
      <p:sp>
        <p:nvSpPr>
          <p:cNvPr id="54" name="Ellipse 53"/>
          <p:cNvSpPr/>
          <p:nvPr/>
        </p:nvSpPr>
        <p:spPr>
          <a:xfrm>
            <a:off x="745332" y="1848610"/>
            <a:ext cx="390524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1409287" y="2552581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2659460" y="1848610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3030401" y="2550912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2890417" y="3121933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773173" y="3118709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1826386" y="3135900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1123630" y="3830391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2192308" y="3849375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3014299" y="3831370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1152455" y="4403420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659851" y="5106272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2295220" y="5115958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2554258" y="4403420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3026561" y="5696134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516014" y="6404139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1119250" y="5696134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1812620" y="6420606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2172128" y="5712862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2884643" y="6394154"/>
            <a:ext cx="272288" cy="2637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ZoneTexte 7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3" name="Flèche droite 22"/>
          <p:cNvSpPr/>
          <p:nvPr/>
        </p:nvSpPr>
        <p:spPr>
          <a:xfrm>
            <a:off x="1696992" y="2245306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Flèche droite 75"/>
          <p:cNvSpPr/>
          <p:nvPr/>
        </p:nvSpPr>
        <p:spPr>
          <a:xfrm>
            <a:off x="1304300" y="3528582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Flèche droite 76"/>
          <p:cNvSpPr/>
          <p:nvPr/>
        </p:nvSpPr>
        <p:spPr>
          <a:xfrm>
            <a:off x="2343006" y="3538921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Flèche droite 77"/>
          <p:cNvSpPr/>
          <p:nvPr/>
        </p:nvSpPr>
        <p:spPr>
          <a:xfrm>
            <a:off x="1304300" y="6101254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Flèche droite 78"/>
          <p:cNvSpPr/>
          <p:nvPr/>
        </p:nvSpPr>
        <p:spPr>
          <a:xfrm>
            <a:off x="2339234" y="6101254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Flèche droite 79"/>
          <p:cNvSpPr/>
          <p:nvPr/>
        </p:nvSpPr>
        <p:spPr>
          <a:xfrm>
            <a:off x="1466926" y="4791375"/>
            <a:ext cx="429297" cy="17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03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23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 la marque</a:t>
            </a:r>
          </a:p>
          <a:p>
            <a:r>
              <a:rPr lang="fr-FR" b="1" dirty="0" smtClean="0"/>
              <a:t>Points de levée</a:t>
            </a:r>
          </a:p>
          <a:p>
            <a:pPr algn="l"/>
            <a:r>
              <a:rPr lang="fr-FR" dirty="0" smtClean="0"/>
              <a:t> 	Jusqu’à présent, nous ne comptions que les points de levée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 </a:t>
            </a:r>
            <a:r>
              <a:rPr lang="fr-FR" dirty="0" smtClean="0"/>
              <a:t>      </a:t>
            </a:r>
            <a:r>
              <a:rPr lang="fr-FR" dirty="0" smtClean="0"/>
              <a:t>pour </a:t>
            </a:r>
            <a:r>
              <a:rPr lang="fr-FR" dirty="0" smtClean="0"/>
              <a:t>la première levée (sans compter les 6 premières)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       </a:t>
            </a:r>
            <a:r>
              <a:rPr lang="fr-FR" dirty="0" smtClean="0"/>
              <a:t>pour les suivantes</a:t>
            </a:r>
          </a:p>
          <a:p>
            <a:pPr algn="l"/>
            <a:r>
              <a:rPr lang="fr-FR" dirty="0" smtClean="0"/>
              <a:t>	Un déclarant demandant un contrat de 7 levées et réalisant </a:t>
            </a:r>
            <a:r>
              <a:rPr lang="fr-FR" dirty="0" smtClean="0"/>
              <a:t>9 levées </a:t>
            </a:r>
            <a:r>
              <a:rPr lang="fr-FR" dirty="0" smtClean="0"/>
              <a:t>marquerait :</a:t>
            </a:r>
          </a:p>
          <a:p>
            <a:pPr algn="l"/>
            <a:r>
              <a:rPr lang="fr-FR" dirty="0" smtClean="0"/>
              <a:t> </a:t>
            </a:r>
            <a:endParaRPr lang="fr-FR" dirty="0" smtClean="0"/>
          </a:p>
          <a:p>
            <a:pPr algn="l"/>
            <a:r>
              <a:rPr lang="fr-FR" dirty="0" smtClean="0"/>
              <a:t>	Un </a:t>
            </a:r>
            <a:r>
              <a:rPr lang="fr-FR" dirty="0"/>
              <a:t>déclarant demandant un contrat de </a:t>
            </a:r>
            <a:r>
              <a:rPr lang="fr-FR" dirty="0" smtClean="0"/>
              <a:t>9 levées </a:t>
            </a:r>
            <a:r>
              <a:rPr lang="fr-FR" dirty="0"/>
              <a:t>et réalisant </a:t>
            </a:r>
            <a:r>
              <a:rPr lang="fr-FR" dirty="0" smtClean="0"/>
              <a:t>son contrat marquerait </a:t>
            </a:r>
            <a:r>
              <a:rPr lang="fr-FR" dirty="0"/>
              <a:t>:</a:t>
            </a:r>
          </a:p>
          <a:p>
            <a:pPr algn="l"/>
            <a:r>
              <a:rPr lang="fr-FR" dirty="0" smtClean="0"/>
              <a:t>	</a:t>
            </a:r>
            <a:endParaRPr lang="fr-FR" dirty="0" smtClean="0"/>
          </a:p>
          <a:p>
            <a:pPr algn="l"/>
            <a:r>
              <a:rPr lang="fr-FR" dirty="0" smtClean="0"/>
              <a:t>	On </a:t>
            </a:r>
            <a:r>
              <a:rPr lang="fr-FR" dirty="0" smtClean="0"/>
              <a:t>voit bien </a:t>
            </a:r>
            <a:r>
              <a:rPr lang="fr-FR" dirty="0" smtClean="0"/>
              <a:t>l’injustice </a:t>
            </a:r>
            <a:r>
              <a:rPr lang="fr-FR" dirty="0" smtClean="0"/>
              <a:t>d’un tel compte qui ne récompenserait pas le risque pris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Désormais</a:t>
            </a:r>
            <a:r>
              <a:rPr lang="fr-FR" dirty="0"/>
              <a:t>, une prime sera allouée à  chaque contrat et le score sera :</a:t>
            </a:r>
          </a:p>
          <a:p>
            <a:pPr algn="l"/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1529561" y="5907558"/>
            <a:ext cx="9138439" cy="723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Score = Points de levée + </a:t>
            </a:r>
            <a:r>
              <a:rPr lang="fr-FR" sz="3600" b="1" dirty="0" smtClean="0">
                <a:solidFill>
                  <a:schemeClr val="tx1"/>
                </a:solidFill>
              </a:rPr>
              <a:t>prime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484555" y="2272145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84555" y="2704406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70347" y="3590347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1092421" y="3640223"/>
            <a:ext cx="182880" cy="19950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1332109" y="3590347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Plus 10"/>
          <p:cNvSpPr/>
          <p:nvPr/>
        </p:nvSpPr>
        <p:spPr>
          <a:xfrm>
            <a:off x="1931318" y="3640223"/>
            <a:ext cx="182880" cy="19950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171006" y="3590347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032768" y="3590347"/>
            <a:ext cx="674838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Égal 14"/>
          <p:cNvSpPr/>
          <p:nvPr/>
        </p:nvSpPr>
        <p:spPr>
          <a:xfrm>
            <a:off x="2795161" y="3640223"/>
            <a:ext cx="181495" cy="199505"/>
          </a:xfrm>
          <a:prstGeom prst="mathEqual">
            <a:avLst>
              <a:gd name="adj1" fmla="val 23520"/>
              <a:gd name="adj2" fmla="val 189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470347" y="4518302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Plus 16"/>
          <p:cNvSpPr/>
          <p:nvPr/>
        </p:nvSpPr>
        <p:spPr>
          <a:xfrm>
            <a:off x="1092421" y="4568178"/>
            <a:ext cx="182880" cy="19950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1332109" y="4518302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Plus 18"/>
          <p:cNvSpPr/>
          <p:nvPr/>
        </p:nvSpPr>
        <p:spPr>
          <a:xfrm>
            <a:off x="1931318" y="4568178"/>
            <a:ext cx="182880" cy="19950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2171006" y="4518302"/>
            <a:ext cx="565266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032768" y="4518302"/>
            <a:ext cx="674838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Égal 21"/>
          <p:cNvSpPr/>
          <p:nvPr/>
        </p:nvSpPr>
        <p:spPr>
          <a:xfrm>
            <a:off x="2795161" y="4568178"/>
            <a:ext cx="181495" cy="199505"/>
          </a:xfrm>
          <a:prstGeom prst="mathEqual">
            <a:avLst>
              <a:gd name="adj1" fmla="val 23520"/>
              <a:gd name="adj2" fmla="val 189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7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 la marque</a:t>
            </a:r>
          </a:p>
          <a:p>
            <a:r>
              <a:rPr lang="fr-FR" b="1" dirty="0" smtClean="0"/>
              <a:t>Prime de contrat partiel</a:t>
            </a:r>
          </a:p>
          <a:p>
            <a:pPr algn="l"/>
            <a:r>
              <a:rPr lang="fr-FR" dirty="0" smtClean="0"/>
              <a:t> 	Une prime de </a:t>
            </a:r>
            <a:r>
              <a:rPr lang="fr-FR" b="1" dirty="0" smtClean="0"/>
              <a:t>                         </a:t>
            </a:r>
            <a:r>
              <a:rPr lang="fr-FR" dirty="0" smtClean="0"/>
              <a:t>sera </a:t>
            </a:r>
            <a:r>
              <a:rPr lang="fr-FR" dirty="0" smtClean="0"/>
              <a:t>allouée aux contrats de sept levées (1SA) et de huit levées (2SA).</a:t>
            </a:r>
          </a:p>
          <a:p>
            <a:pPr algn="l"/>
            <a:r>
              <a:rPr lang="fr-FR" dirty="0" smtClean="0"/>
              <a:t>	Ces deux contrats qui rapportent moins de 100 points de levées sont appelées des </a:t>
            </a:r>
            <a:r>
              <a:rPr lang="fr-FR" b="1" dirty="0" smtClean="0"/>
              <a:t>contrats partiels.</a:t>
            </a:r>
          </a:p>
          <a:p>
            <a:r>
              <a:rPr lang="fr-FR" b="1" dirty="0" smtClean="0"/>
              <a:t>Exercice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Au contrat de 1SA, le déclarant obtiendra selon le nombre de levées réalisées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/>
              <a:t>	 Au contrat de 2SA, le déclarant obtiendra selon le nombre de levées réalisées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116484" y="4269102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7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790978" y="4269102"/>
            <a:ext cx="1788642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40+50 = 90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2571231" y="4390920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1116485" y="4754877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8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2790979" y="4754877"/>
            <a:ext cx="1788641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70+50 = 120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2571232" y="4876695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5621810" y="4269102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9</a:t>
            </a:r>
            <a:r>
              <a:rPr lang="fr-FR" sz="2400" dirty="0" smtClean="0">
                <a:solidFill>
                  <a:schemeClr val="tx1"/>
                </a:solidFill>
              </a:rPr>
              <a:t>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296304" y="4269102"/>
            <a:ext cx="1901036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100+50 =</a:t>
            </a:r>
            <a:r>
              <a:rPr lang="fr-FR" sz="2400" dirty="0" smtClean="0">
                <a:solidFill>
                  <a:schemeClr val="tx1"/>
                </a:solidFill>
              </a:rPr>
              <a:t>150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1" name="Flèche droite 20"/>
          <p:cNvSpPr/>
          <p:nvPr/>
        </p:nvSpPr>
        <p:spPr>
          <a:xfrm>
            <a:off x="7076557" y="4390920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à coins arrondis 21"/>
          <p:cNvSpPr/>
          <p:nvPr/>
        </p:nvSpPr>
        <p:spPr>
          <a:xfrm>
            <a:off x="5621810" y="4754877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292919" y="4754877"/>
            <a:ext cx="1904421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130+50 = 180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4" name="Flèche droite 23"/>
          <p:cNvSpPr/>
          <p:nvPr/>
        </p:nvSpPr>
        <p:spPr>
          <a:xfrm>
            <a:off x="7076557" y="4876695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419254" y="5687966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8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2093748" y="5687966"/>
            <a:ext cx="1767521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70+50 = 120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1874001" y="5809784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à coins arrondis 27"/>
          <p:cNvSpPr/>
          <p:nvPr/>
        </p:nvSpPr>
        <p:spPr>
          <a:xfrm>
            <a:off x="4259728" y="5698369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9</a:t>
            </a:r>
            <a:r>
              <a:rPr lang="fr-FR" sz="2400" dirty="0" smtClean="0">
                <a:solidFill>
                  <a:schemeClr val="tx1"/>
                </a:solidFill>
              </a:rPr>
              <a:t>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5934222" y="5698369"/>
            <a:ext cx="1897067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100+50 = 150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0" name="Flèche droite 29"/>
          <p:cNvSpPr/>
          <p:nvPr/>
        </p:nvSpPr>
        <p:spPr>
          <a:xfrm>
            <a:off x="5714475" y="5820187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8256259" y="5698369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9930753" y="5698369"/>
            <a:ext cx="190742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130+50 = 180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3" name="Flèche droite 32"/>
          <p:cNvSpPr/>
          <p:nvPr/>
        </p:nvSpPr>
        <p:spPr>
          <a:xfrm>
            <a:off x="9711006" y="5820187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3030268" y="1803920"/>
            <a:ext cx="1549352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1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 la marque</a:t>
            </a:r>
          </a:p>
          <a:p>
            <a:r>
              <a:rPr lang="fr-FR" b="1" dirty="0" smtClean="0"/>
              <a:t>Prime de manche</a:t>
            </a:r>
          </a:p>
          <a:p>
            <a:pPr algn="l"/>
            <a:r>
              <a:rPr lang="fr-FR" dirty="0" smtClean="0"/>
              <a:t> 	Une prime </a:t>
            </a:r>
            <a:r>
              <a:rPr lang="fr-FR" dirty="0" smtClean="0"/>
              <a:t>de                         sera </a:t>
            </a:r>
            <a:r>
              <a:rPr lang="fr-FR" dirty="0" smtClean="0"/>
              <a:t>allouée aux contrats de neuf levées (3SA) et plus.</a:t>
            </a:r>
          </a:p>
          <a:p>
            <a:pPr algn="l"/>
            <a:r>
              <a:rPr lang="fr-FR" dirty="0" smtClean="0"/>
              <a:t>	Ces contrats qui rapportent au moins 100 points de levées sont appelées des </a:t>
            </a:r>
            <a:r>
              <a:rPr lang="fr-FR" b="1" dirty="0" smtClean="0"/>
              <a:t>contrats de manche.</a:t>
            </a:r>
          </a:p>
          <a:p>
            <a:r>
              <a:rPr lang="fr-FR" dirty="0" smtClean="0"/>
              <a:t>	</a:t>
            </a:r>
            <a:r>
              <a:rPr lang="fr-FR" b="1" dirty="0"/>
              <a:t>Exercice</a:t>
            </a:r>
          </a:p>
          <a:p>
            <a:pPr algn="l"/>
            <a:r>
              <a:rPr lang="fr-FR" b="1" dirty="0"/>
              <a:t>	</a:t>
            </a:r>
            <a:r>
              <a:rPr lang="fr-FR" dirty="0"/>
              <a:t>Au contrat de </a:t>
            </a:r>
            <a:r>
              <a:rPr lang="fr-FR" dirty="0"/>
              <a:t>3</a:t>
            </a:r>
            <a:r>
              <a:rPr lang="fr-FR" dirty="0" smtClean="0"/>
              <a:t>SA</a:t>
            </a:r>
            <a:r>
              <a:rPr lang="fr-FR" dirty="0"/>
              <a:t>, le déclarant obtiendra selon le nombre de levées réalisées :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230785" y="4202427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9</a:t>
            </a:r>
            <a:r>
              <a:rPr lang="fr-FR" sz="2400" dirty="0" smtClean="0">
                <a:solidFill>
                  <a:schemeClr val="tx1"/>
                </a:solidFill>
              </a:rPr>
              <a:t>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905278" y="4202427"/>
            <a:ext cx="2028671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100+ 300=400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2685532" y="4324245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1230785" y="4688202"/>
            <a:ext cx="139446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905279" y="4688202"/>
            <a:ext cx="2028670" cy="333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130+300=430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2685532" y="4810020"/>
            <a:ext cx="156075" cy="8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3030268" y="1803920"/>
            <a:ext cx="1549352" cy="299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6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Nouvelle table de décision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1028695" y="1300618"/>
            <a:ext cx="2143125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Force du camp</a:t>
            </a:r>
            <a:endParaRPr lang="fr-FR" sz="240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400421" y="1310913"/>
            <a:ext cx="1362076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Contrat</a:t>
            </a:r>
            <a:endParaRPr lang="fr-FR" sz="2400" b="1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4991098" y="1310913"/>
            <a:ext cx="4086225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Nombre de levées demandées</a:t>
            </a:r>
            <a:endParaRPr lang="fr-FR" sz="24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9305924" y="1310913"/>
            <a:ext cx="1362076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Score</a:t>
            </a:r>
            <a:endParaRPr lang="fr-FR" sz="2400" b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028691" y="1979060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20-21-22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1028691" y="2598992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23-24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028691" y="3218924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25-26 </a:t>
            </a:r>
            <a:r>
              <a:rPr lang="fr-FR" sz="2400" b="1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028691" y="3838856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27-28-29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1028691" y="4458788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30-31-32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028690" y="5078720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33-34-35-36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028690" y="5698652"/>
            <a:ext cx="21431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37-38-39-40 </a:t>
            </a:r>
            <a:r>
              <a:rPr lang="fr-FR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400421" y="1979061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3400421" y="2597188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3400421" y="3215315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400421" y="3833442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400421" y="4451569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chemeClr val="tx1"/>
                </a:solidFill>
              </a:rPr>
              <a:t>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400421" y="5069696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6</a:t>
            </a:r>
            <a:r>
              <a:rPr lang="fr-FR" sz="2400" dirty="0" smtClean="0">
                <a:solidFill>
                  <a:schemeClr val="tx1"/>
                </a:solidFill>
              </a:rPr>
              <a:t>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400421" y="5687821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7</a:t>
            </a:r>
            <a:r>
              <a:rPr lang="fr-FR" sz="2400" dirty="0" smtClean="0">
                <a:solidFill>
                  <a:schemeClr val="tx1"/>
                </a:solidFill>
              </a:rPr>
              <a:t>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4991097" y="1979061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7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991097" y="2601040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8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4991097" y="3223019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991097" y="3839631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991096" y="4456243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11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4991096" y="5072032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12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991096" y="5694140"/>
            <a:ext cx="408622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13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9305924" y="1994311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90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9305924" y="2609842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120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9305924" y="3225373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9305922" y="3840904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430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9305920" y="4456435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460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9305920" y="5071966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490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305920" y="5687496"/>
            <a:ext cx="1362076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520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84048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</a:t>
            </a:r>
          </a:p>
          <a:p>
            <a:pPr algn="l"/>
            <a:r>
              <a:rPr lang="fr-FR" b="1" dirty="0" smtClean="0"/>
              <a:t>		</a:t>
            </a:r>
            <a:r>
              <a:rPr lang="fr-FR" dirty="0" smtClean="0"/>
              <a:t>Entame : Roi de Carreau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577800" y="2860656"/>
            <a:ext cx="897981" cy="89720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N</a:t>
            </a:r>
          </a:p>
          <a:p>
            <a:pPr algn="ctr"/>
            <a:r>
              <a:rPr lang="fr-FR" sz="1600" b="1" dirty="0" smtClean="0"/>
              <a:t>O        E</a:t>
            </a:r>
          </a:p>
          <a:p>
            <a:pPr algn="ctr"/>
            <a:r>
              <a:rPr lang="fr-FR" sz="1600" b="1" dirty="0"/>
              <a:t>S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271674" y="1348689"/>
            <a:ext cx="1510234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9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7 4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246290" y="3825072"/>
            <a:ext cx="1535618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4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10 8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D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3099776" y="2090194"/>
            <a:ext cx="2480410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C</a:t>
            </a:r>
            <a:r>
              <a:rPr lang="fr-FR" sz="2400" b="1" dirty="0" smtClean="0"/>
              <a:t>artes maîtresses</a:t>
            </a:r>
            <a:endParaRPr lang="fr-FR" sz="2400" b="1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5767755" y="2090194"/>
            <a:ext cx="1922584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sûres</a:t>
            </a:r>
            <a:endParaRPr lang="fr-FR" sz="2400" b="1" dirty="0"/>
          </a:p>
        </p:txBody>
      </p:sp>
      <p:sp>
        <p:nvSpPr>
          <p:cNvPr id="47" name="Rectangle à coins arrondis 46"/>
          <p:cNvSpPr/>
          <p:nvPr/>
        </p:nvSpPr>
        <p:spPr>
          <a:xfrm>
            <a:off x="7906237" y="2090194"/>
            <a:ext cx="1745763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en N</a:t>
            </a:r>
            <a:endParaRPr lang="fr-FR" sz="2400" b="1" dirty="0"/>
          </a:p>
        </p:txBody>
      </p:sp>
      <p:sp>
        <p:nvSpPr>
          <p:cNvPr id="50" name="Rectangle à coins arrondis 49"/>
          <p:cNvSpPr/>
          <p:nvPr/>
        </p:nvSpPr>
        <p:spPr>
          <a:xfrm>
            <a:off x="2188350" y="2830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♠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2188350" y="3695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2188350" y="4560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FFC000"/>
                </a:solidFill>
              </a:rPr>
              <a:t>♦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2188350" y="5425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3099775" y="2926283"/>
            <a:ext cx="2476507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3099775" y="3791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3099775" y="4656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3099775" y="5521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5786352" y="2926284"/>
            <a:ext cx="1922584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5775572" y="3791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5775572" y="4656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5785827" y="5521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9867898" y="2090193"/>
            <a:ext cx="1745763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en S</a:t>
            </a:r>
            <a:endParaRPr lang="fr-FR" sz="2400" b="1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7924833" y="292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5" name="Rectangle à coins arrondis 64"/>
          <p:cNvSpPr/>
          <p:nvPr/>
        </p:nvSpPr>
        <p:spPr>
          <a:xfrm>
            <a:off x="7906237" y="379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7906237" y="465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7" name="Rectangle à coins arrondis 66"/>
          <p:cNvSpPr/>
          <p:nvPr/>
        </p:nvSpPr>
        <p:spPr>
          <a:xfrm>
            <a:off x="7906237" y="552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8" name="Rectangle à coins arrondis 67"/>
          <p:cNvSpPr/>
          <p:nvPr/>
        </p:nvSpPr>
        <p:spPr>
          <a:xfrm>
            <a:off x="9867898" y="2926283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0" name="Rectangle à coins arrondis 69"/>
          <p:cNvSpPr/>
          <p:nvPr/>
        </p:nvSpPr>
        <p:spPr>
          <a:xfrm>
            <a:off x="9888480" y="379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9888480" y="465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9888480" y="552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9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2-2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Dans quel ordre devez-vous jouer les cartes des couleurs suivantes ?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41526" y="1824629"/>
            <a:ext cx="1487273" cy="1012426"/>
            <a:chOff x="341526" y="1824629"/>
            <a:chExt cx="1487273" cy="1012426"/>
          </a:xfrm>
        </p:grpSpPr>
        <p:sp>
          <p:nvSpPr>
            <p:cNvPr id="32" name="Rectangle à coins arrondis 3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341526" y="4407145"/>
            <a:ext cx="1487273" cy="1012426"/>
            <a:chOff x="341526" y="1824629"/>
            <a:chExt cx="1487273" cy="1012426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341525" y="3115887"/>
            <a:ext cx="1487273" cy="1012426"/>
            <a:chOff x="341526" y="1824629"/>
            <a:chExt cx="1487273" cy="1012426"/>
          </a:xfrm>
        </p:grpSpPr>
        <p:sp>
          <p:nvSpPr>
            <p:cNvPr id="48" name="Rectangle à coins arrondis 47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341525" y="5698402"/>
            <a:ext cx="1487273" cy="1012426"/>
            <a:chOff x="341526" y="1824629"/>
            <a:chExt cx="1487273" cy="1012426"/>
          </a:xfrm>
        </p:grpSpPr>
        <p:sp>
          <p:nvSpPr>
            <p:cNvPr id="71" name="Rectangle à coins arrondis 70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2" name="Rectangle à coins arrondis 71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10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à coins arrondis 72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2190847" y="1713067"/>
            <a:ext cx="4009287" cy="1123988"/>
            <a:chOff x="2190848" y="1748799"/>
            <a:chExt cx="4009287" cy="1123988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2190848" y="1977903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1</a:t>
              </a:r>
              <a:r>
                <a:rPr lang="fr-FR" sz="2000" baseline="30000" dirty="0" smtClean="0"/>
                <a:t>ère</a:t>
              </a:r>
              <a:r>
                <a:rPr lang="fr-FR" sz="2000" dirty="0" smtClean="0"/>
                <a:t> levée</a:t>
              </a:r>
              <a:endParaRPr lang="fr-FR" sz="2000" dirty="0"/>
            </a:p>
          </p:txBody>
        </p:sp>
        <p:sp>
          <p:nvSpPr>
            <p:cNvPr id="75" name="Rectangle à coins arrondis 74"/>
            <p:cNvSpPr/>
            <p:nvPr/>
          </p:nvSpPr>
          <p:spPr>
            <a:xfrm>
              <a:off x="2190849" y="220114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2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79" name="Rectangle à coins arrondis 78"/>
            <p:cNvSpPr/>
            <p:nvPr/>
          </p:nvSpPr>
          <p:spPr>
            <a:xfrm>
              <a:off x="2190849" y="2430254"/>
              <a:ext cx="1336428" cy="2173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3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80" name="Rectangle à coins arrondis 79"/>
            <p:cNvSpPr/>
            <p:nvPr/>
          </p:nvSpPr>
          <p:spPr>
            <a:xfrm>
              <a:off x="2190849" y="2649541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/>
                <a:t>4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81" name="Rectangle à coins arrondis 80"/>
            <p:cNvSpPr/>
            <p:nvPr/>
          </p:nvSpPr>
          <p:spPr>
            <a:xfrm>
              <a:off x="3527277" y="1751728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Nord</a:t>
              </a:r>
              <a:endParaRPr lang="fr-FR" sz="2000" dirty="0"/>
            </a:p>
          </p:txBody>
        </p:sp>
        <p:sp>
          <p:nvSpPr>
            <p:cNvPr id="82" name="Rectangle à coins arrondis 81"/>
            <p:cNvSpPr/>
            <p:nvPr/>
          </p:nvSpPr>
          <p:spPr>
            <a:xfrm>
              <a:off x="4863707" y="174879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Sud</a:t>
              </a:r>
              <a:endParaRPr lang="fr-FR" sz="2000" dirty="0"/>
            </a:p>
          </p:txBody>
        </p:sp>
        <p:sp>
          <p:nvSpPr>
            <p:cNvPr id="85" name="Rectangle à coins arrondis 84"/>
            <p:cNvSpPr/>
            <p:nvPr/>
          </p:nvSpPr>
          <p:spPr>
            <a:xfrm>
              <a:off x="3527277" y="1980833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Roi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à coins arrondis 85"/>
            <p:cNvSpPr/>
            <p:nvPr/>
          </p:nvSpPr>
          <p:spPr>
            <a:xfrm>
              <a:off x="3527277" y="220597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87" name="Rectangle à coins arrondis 86"/>
            <p:cNvSpPr/>
            <p:nvPr/>
          </p:nvSpPr>
          <p:spPr>
            <a:xfrm>
              <a:off x="3527277" y="242922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88" name="Rectangle à coins arrondis 87"/>
            <p:cNvSpPr/>
            <p:nvPr/>
          </p:nvSpPr>
          <p:spPr>
            <a:xfrm>
              <a:off x="3527277" y="2649122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-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89" name="Rectangle à coins arrondis 88"/>
            <p:cNvSpPr/>
            <p:nvPr/>
          </p:nvSpPr>
          <p:spPr>
            <a:xfrm>
              <a:off x="4863706" y="197921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90" name="Rectangle à coins arrondis 89"/>
            <p:cNvSpPr/>
            <p:nvPr/>
          </p:nvSpPr>
          <p:spPr>
            <a:xfrm>
              <a:off x="4863705" y="220729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Valet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91" name="Rectangle à coins arrondis 90"/>
            <p:cNvSpPr/>
            <p:nvPr/>
          </p:nvSpPr>
          <p:spPr>
            <a:xfrm>
              <a:off x="4863705" y="243405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Dame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92" name="Rectangle à coins arrondis 91"/>
            <p:cNvSpPr/>
            <p:nvPr/>
          </p:nvSpPr>
          <p:spPr>
            <a:xfrm>
              <a:off x="4863705" y="2642030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As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2190848" y="3007774"/>
            <a:ext cx="4009287" cy="1123988"/>
            <a:chOff x="2190848" y="1748799"/>
            <a:chExt cx="4009287" cy="1123988"/>
          </a:xfrm>
        </p:grpSpPr>
        <p:sp>
          <p:nvSpPr>
            <p:cNvPr id="94" name="Rectangle à coins arrondis 93"/>
            <p:cNvSpPr/>
            <p:nvPr/>
          </p:nvSpPr>
          <p:spPr>
            <a:xfrm>
              <a:off x="2190848" y="1977903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1</a:t>
              </a:r>
              <a:r>
                <a:rPr lang="fr-FR" sz="2000" baseline="30000" dirty="0" smtClean="0"/>
                <a:t>ère</a:t>
              </a:r>
              <a:r>
                <a:rPr lang="fr-FR" sz="2000" dirty="0" smtClean="0"/>
                <a:t> levée</a:t>
              </a:r>
              <a:endParaRPr lang="fr-FR" sz="2000" dirty="0"/>
            </a:p>
          </p:txBody>
        </p:sp>
        <p:sp>
          <p:nvSpPr>
            <p:cNvPr id="95" name="Rectangle à coins arrondis 94"/>
            <p:cNvSpPr/>
            <p:nvPr/>
          </p:nvSpPr>
          <p:spPr>
            <a:xfrm>
              <a:off x="2190849" y="220114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2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96" name="Rectangle à coins arrondis 95"/>
            <p:cNvSpPr/>
            <p:nvPr/>
          </p:nvSpPr>
          <p:spPr>
            <a:xfrm>
              <a:off x="2190849" y="2430254"/>
              <a:ext cx="1336428" cy="2173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3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97" name="Rectangle à coins arrondis 96"/>
            <p:cNvSpPr/>
            <p:nvPr/>
          </p:nvSpPr>
          <p:spPr>
            <a:xfrm>
              <a:off x="2190849" y="2649541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/>
                <a:t>4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98" name="Rectangle à coins arrondis 97"/>
            <p:cNvSpPr/>
            <p:nvPr/>
          </p:nvSpPr>
          <p:spPr>
            <a:xfrm>
              <a:off x="3527277" y="1751728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Nord</a:t>
              </a:r>
              <a:endParaRPr lang="fr-FR" sz="2000" dirty="0"/>
            </a:p>
          </p:txBody>
        </p:sp>
        <p:sp>
          <p:nvSpPr>
            <p:cNvPr id="99" name="Rectangle à coins arrondis 98"/>
            <p:cNvSpPr/>
            <p:nvPr/>
          </p:nvSpPr>
          <p:spPr>
            <a:xfrm>
              <a:off x="4863707" y="174879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Sud</a:t>
              </a:r>
              <a:endParaRPr lang="fr-FR" sz="2000" dirty="0"/>
            </a:p>
          </p:txBody>
        </p:sp>
        <p:sp>
          <p:nvSpPr>
            <p:cNvPr id="100" name="Rectangle à coins arrondis 99"/>
            <p:cNvSpPr/>
            <p:nvPr/>
          </p:nvSpPr>
          <p:spPr>
            <a:xfrm>
              <a:off x="3527277" y="1980833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3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1" name="Rectangle à coins arrondis 100"/>
            <p:cNvSpPr/>
            <p:nvPr/>
          </p:nvSpPr>
          <p:spPr>
            <a:xfrm>
              <a:off x="3527277" y="220597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5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à coins arrondis 101"/>
            <p:cNvSpPr/>
            <p:nvPr/>
          </p:nvSpPr>
          <p:spPr>
            <a:xfrm>
              <a:off x="3527277" y="242922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Valet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à coins arrondis 102"/>
            <p:cNvSpPr/>
            <p:nvPr/>
          </p:nvSpPr>
          <p:spPr>
            <a:xfrm>
              <a:off x="3527277" y="2649122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As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à coins arrondis 103"/>
            <p:cNvSpPr/>
            <p:nvPr/>
          </p:nvSpPr>
          <p:spPr>
            <a:xfrm>
              <a:off x="4863706" y="197921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Dame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à coins arrondis 104"/>
            <p:cNvSpPr/>
            <p:nvPr/>
          </p:nvSpPr>
          <p:spPr>
            <a:xfrm>
              <a:off x="4863705" y="220729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Roi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à coins arrondis 105"/>
            <p:cNvSpPr/>
            <p:nvPr/>
          </p:nvSpPr>
          <p:spPr>
            <a:xfrm>
              <a:off x="4863705" y="243405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4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à coins arrondis 106"/>
            <p:cNvSpPr/>
            <p:nvPr/>
          </p:nvSpPr>
          <p:spPr>
            <a:xfrm>
              <a:off x="4863705" y="2642030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-</a:t>
              </a:r>
            </a:p>
          </p:txBody>
        </p:sp>
      </p:grpSp>
      <p:grpSp>
        <p:nvGrpSpPr>
          <p:cNvPr id="108" name="Groupe 107"/>
          <p:cNvGrpSpPr/>
          <p:nvPr/>
        </p:nvGrpSpPr>
        <p:grpSpPr>
          <a:xfrm>
            <a:off x="2218779" y="4295583"/>
            <a:ext cx="4009287" cy="1123988"/>
            <a:chOff x="2190848" y="1748799"/>
            <a:chExt cx="4009287" cy="1123988"/>
          </a:xfrm>
        </p:grpSpPr>
        <p:sp>
          <p:nvSpPr>
            <p:cNvPr id="109" name="Rectangle à coins arrondis 108"/>
            <p:cNvSpPr/>
            <p:nvPr/>
          </p:nvSpPr>
          <p:spPr>
            <a:xfrm>
              <a:off x="2190848" y="1977903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1</a:t>
              </a:r>
              <a:r>
                <a:rPr lang="fr-FR" sz="2000" baseline="30000" dirty="0" smtClean="0"/>
                <a:t>ère</a:t>
              </a:r>
              <a:r>
                <a:rPr lang="fr-FR" sz="2000" dirty="0" smtClean="0"/>
                <a:t> levée</a:t>
              </a:r>
              <a:endParaRPr lang="fr-FR" sz="2000" dirty="0"/>
            </a:p>
          </p:txBody>
        </p:sp>
        <p:sp>
          <p:nvSpPr>
            <p:cNvPr id="110" name="Rectangle à coins arrondis 109"/>
            <p:cNvSpPr/>
            <p:nvPr/>
          </p:nvSpPr>
          <p:spPr>
            <a:xfrm>
              <a:off x="2190849" y="220114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2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11" name="Rectangle à coins arrondis 110"/>
            <p:cNvSpPr/>
            <p:nvPr/>
          </p:nvSpPr>
          <p:spPr>
            <a:xfrm>
              <a:off x="2190849" y="2430254"/>
              <a:ext cx="1336428" cy="2173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3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12" name="Rectangle à coins arrondis 111"/>
            <p:cNvSpPr/>
            <p:nvPr/>
          </p:nvSpPr>
          <p:spPr>
            <a:xfrm>
              <a:off x="2190849" y="2649541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/>
                <a:t>4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13" name="Rectangle à coins arrondis 112"/>
            <p:cNvSpPr/>
            <p:nvPr/>
          </p:nvSpPr>
          <p:spPr>
            <a:xfrm>
              <a:off x="3527277" y="1751728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Nord</a:t>
              </a:r>
              <a:endParaRPr lang="fr-FR" sz="2000" dirty="0"/>
            </a:p>
          </p:txBody>
        </p:sp>
        <p:sp>
          <p:nvSpPr>
            <p:cNvPr id="114" name="Rectangle à coins arrondis 113"/>
            <p:cNvSpPr/>
            <p:nvPr/>
          </p:nvSpPr>
          <p:spPr>
            <a:xfrm>
              <a:off x="4863707" y="174879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Sud</a:t>
              </a:r>
              <a:endParaRPr lang="fr-FR" sz="2000" dirty="0"/>
            </a:p>
          </p:txBody>
        </p:sp>
        <p:sp>
          <p:nvSpPr>
            <p:cNvPr id="115" name="Rectangle à coins arrondis 114"/>
            <p:cNvSpPr/>
            <p:nvPr/>
          </p:nvSpPr>
          <p:spPr>
            <a:xfrm>
              <a:off x="3527277" y="1980833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3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16" name="Rectangle à coins arrondis 115"/>
            <p:cNvSpPr/>
            <p:nvPr/>
          </p:nvSpPr>
          <p:spPr>
            <a:xfrm>
              <a:off x="3527277" y="220597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4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17" name="Rectangle à coins arrondis 116"/>
            <p:cNvSpPr/>
            <p:nvPr/>
          </p:nvSpPr>
          <p:spPr>
            <a:xfrm>
              <a:off x="3527277" y="242922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Valet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18" name="Rectangle à coins arrondis 117"/>
            <p:cNvSpPr/>
            <p:nvPr/>
          </p:nvSpPr>
          <p:spPr>
            <a:xfrm>
              <a:off x="3527277" y="2649122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As et Roi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 à coins arrondis 118"/>
            <p:cNvSpPr/>
            <p:nvPr/>
          </p:nvSpPr>
          <p:spPr>
            <a:xfrm>
              <a:off x="4863706" y="197921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Dame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 à coins arrondis 119"/>
            <p:cNvSpPr/>
            <p:nvPr/>
          </p:nvSpPr>
          <p:spPr>
            <a:xfrm>
              <a:off x="4863705" y="220729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10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21" name="Rectangle à coins arrondis 120"/>
            <p:cNvSpPr/>
            <p:nvPr/>
          </p:nvSpPr>
          <p:spPr>
            <a:xfrm>
              <a:off x="4863705" y="243405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6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à coins arrondis 121"/>
            <p:cNvSpPr/>
            <p:nvPr/>
          </p:nvSpPr>
          <p:spPr>
            <a:xfrm>
              <a:off x="4863705" y="2642030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-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3" name="Groupe 122"/>
          <p:cNvGrpSpPr/>
          <p:nvPr/>
        </p:nvGrpSpPr>
        <p:grpSpPr>
          <a:xfrm>
            <a:off x="2190846" y="5580630"/>
            <a:ext cx="4009287" cy="1123988"/>
            <a:chOff x="2190848" y="1748799"/>
            <a:chExt cx="4009287" cy="1123988"/>
          </a:xfrm>
        </p:grpSpPr>
        <p:sp>
          <p:nvSpPr>
            <p:cNvPr id="124" name="Rectangle à coins arrondis 123"/>
            <p:cNvSpPr/>
            <p:nvPr/>
          </p:nvSpPr>
          <p:spPr>
            <a:xfrm>
              <a:off x="2190848" y="1977903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1</a:t>
              </a:r>
              <a:r>
                <a:rPr lang="fr-FR" sz="2000" baseline="30000" dirty="0" smtClean="0"/>
                <a:t>ère</a:t>
              </a:r>
              <a:r>
                <a:rPr lang="fr-FR" sz="2000" dirty="0" smtClean="0"/>
                <a:t> levée</a:t>
              </a:r>
              <a:endParaRPr lang="fr-FR" sz="2000" dirty="0"/>
            </a:p>
          </p:txBody>
        </p:sp>
        <p:sp>
          <p:nvSpPr>
            <p:cNvPr id="125" name="Rectangle à coins arrondis 124"/>
            <p:cNvSpPr/>
            <p:nvPr/>
          </p:nvSpPr>
          <p:spPr>
            <a:xfrm>
              <a:off x="2190849" y="220114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2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26" name="Rectangle à coins arrondis 125"/>
            <p:cNvSpPr/>
            <p:nvPr/>
          </p:nvSpPr>
          <p:spPr>
            <a:xfrm>
              <a:off x="2190849" y="2430254"/>
              <a:ext cx="1336428" cy="2173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3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27" name="Rectangle à coins arrondis 126"/>
            <p:cNvSpPr/>
            <p:nvPr/>
          </p:nvSpPr>
          <p:spPr>
            <a:xfrm>
              <a:off x="2190849" y="2649541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/>
                <a:t>4</a:t>
              </a:r>
              <a:r>
                <a:rPr lang="fr-FR" sz="2000" baseline="30000" dirty="0" smtClean="0"/>
                <a:t>ème</a:t>
              </a:r>
              <a:r>
                <a:rPr lang="fr-FR" sz="2000" dirty="0" smtClean="0"/>
                <a:t>  levée</a:t>
              </a:r>
              <a:endParaRPr lang="fr-FR" sz="2000" dirty="0"/>
            </a:p>
          </p:txBody>
        </p:sp>
        <p:sp>
          <p:nvSpPr>
            <p:cNvPr id="128" name="Rectangle à coins arrondis 127"/>
            <p:cNvSpPr/>
            <p:nvPr/>
          </p:nvSpPr>
          <p:spPr>
            <a:xfrm>
              <a:off x="3527277" y="1751728"/>
              <a:ext cx="1336429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Nord</a:t>
              </a:r>
              <a:endParaRPr lang="fr-FR" sz="2000" dirty="0"/>
            </a:p>
          </p:txBody>
        </p:sp>
        <p:sp>
          <p:nvSpPr>
            <p:cNvPr id="129" name="Rectangle à coins arrondis 128"/>
            <p:cNvSpPr/>
            <p:nvPr/>
          </p:nvSpPr>
          <p:spPr>
            <a:xfrm>
              <a:off x="4863707" y="1748799"/>
              <a:ext cx="1336428" cy="2232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Sud</a:t>
              </a:r>
              <a:endParaRPr lang="fr-FR" sz="2000" dirty="0"/>
            </a:p>
          </p:txBody>
        </p:sp>
        <p:sp>
          <p:nvSpPr>
            <p:cNvPr id="130" name="Rectangle à coins arrondis 129"/>
            <p:cNvSpPr/>
            <p:nvPr/>
          </p:nvSpPr>
          <p:spPr>
            <a:xfrm>
              <a:off x="3527277" y="1980833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Roi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1" name="Rectangle à coins arrondis 130"/>
            <p:cNvSpPr/>
            <p:nvPr/>
          </p:nvSpPr>
          <p:spPr>
            <a:xfrm>
              <a:off x="3527277" y="220597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Valet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2" name="Rectangle à coins arrondis 131"/>
            <p:cNvSpPr/>
            <p:nvPr/>
          </p:nvSpPr>
          <p:spPr>
            <a:xfrm>
              <a:off x="3527277" y="242922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3" name="Rectangle à coins arrondis 132"/>
            <p:cNvSpPr/>
            <p:nvPr/>
          </p:nvSpPr>
          <p:spPr>
            <a:xfrm>
              <a:off x="3527277" y="2649122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-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4" name="Rectangle à coins arrondis 133"/>
            <p:cNvSpPr/>
            <p:nvPr/>
          </p:nvSpPr>
          <p:spPr>
            <a:xfrm>
              <a:off x="4863706" y="1979219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3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5" name="Rectangle à coins arrondis 134"/>
            <p:cNvSpPr/>
            <p:nvPr/>
          </p:nvSpPr>
          <p:spPr>
            <a:xfrm>
              <a:off x="4863705" y="220729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4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6" name="Rectangle à coins arrondis 135"/>
            <p:cNvSpPr/>
            <p:nvPr/>
          </p:nvSpPr>
          <p:spPr>
            <a:xfrm>
              <a:off x="4863705" y="2434055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Dame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7" name="Rectangle à coins arrondis 136"/>
            <p:cNvSpPr/>
            <p:nvPr/>
          </p:nvSpPr>
          <p:spPr>
            <a:xfrm>
              <a:off x="4863705" y="2642030"/>
              <a:ext cx="1336429" cy="2232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As et 10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Ellipse 82"/>
          <p:cNvSpPr/>
          <p:nvPr/>
        </p:nvSpPr>
        <p:spPr>
          <a:xfrm>
            <a:off x="854417" y="18375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1347208" y="254277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Ellipse 137"/>
          <p:cNvSpPr/>
          <p:nvPr/>
        </p:nvSpPr>
        <p:spPr>
          <a:xfrm>
            <a:off x="1094746" y="18472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1108552" y="254957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Ellipse 139"/>
          <p:cNvSpPr/>
          <p:nvPr/>
        </p:nvSpPr>
        <p:spPr>
          <a:xfrm>
            <a:off x="860371" y="255094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40"/>
          <p:cNvSpPr/>
          <p:nvPr/>
        </p:nvSpPr>
        <p:spPr>
          <a:xfrm>
            <a:off x="1335075" y="313166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Ellipse 141"/>
          <p:cNvSpPr/>
          <p:nvPr/>
        </p:nvSpPr>
        <p:spPr>
          <a:xfrm>
            <a:off x="724095" y="384374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Ellipse 142"/>
          <p:cNvSpPr/>
          <p:nvPr/>
        </p:nvSpPr>
        <p:spPr>
          <a:xfrm>
            <a:off x="1108553" y="312618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>
          <a:xfrm>
            <a:off x="974581" y="384171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Ellipse 144"/>
          <p:cNvSpPr/>
          <p:nvPr/>
        </p:nvSpPr>
        <p:spPr>
          <a:xfrm>
            <a:off x="1217673" y="384171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>
          <a:xfrm>
            <a:off x="860371" y="312716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1447756" y="44194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661365" y="513155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Ellipse 148"/>
          <p:cNvSpPr/>
          <p:nvPr/>
        </p:nvSpPr>
        <p:spPr>
          <a:xfrm>
            <a:off x="1227043" y="442400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986713" y="44194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Ellipse 150"/>
          <p:cNvSpPr/>
          <p:nvPr/>
        </p:nvSpPr>
        <p:spPr>
          <a:xfrm>
            <a:off x="1291675" y="512611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Ellipse 151"/>
          <p:cNvSpPr/>
          <p:nvPr/>
        </p:nvSpPr>
        <p:spPr>
          <a:xfrm>
            <a:off x="901694" y="5126116"/>
            <a:ext cx="389980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721740" y="57114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1524000" y="642369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Ellipse 158"/>
          <p:cNvSpPr/>
          <p:nvPr/>
        </p:nvSpPr>
        <p:spPr>
          <a:xfrm>
            <a:off x="974581" y="57161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1291675" y="642369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Ellipse 160"/>
          <p:cNvSpPr/>
          <p:nvPr/>
        </p:nvSpPr>
        <p:spPr>
          <a:xfrm>
            <a:off x="1214910" y="57114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Ellipse 161"/>
          <p:cNvSpPr/>
          <p:nvPr/>
        </p:nvSpPr>
        <p:spPr>
          <a:xfrm>
            <a:off x="673488" y="642369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41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2- 3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Quel score marquez-vous quand vous réalisez :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Votre contrat de 7 levées + 2 levées supplémentaires ?</a:t>
            </a:r>
          </a:p>
          <a:p>
            <a:pPr algn="l"/>
            <a:endParaRPr lang="fr-FR" dirty="0" smtClean="0"/>
          </a:p>
          <a:p>
            <a:pPr algn="l"/>
            <a:r>
              <a:rPr lang="fr-FR" dirty="0"/>
              <a:t>Votre contrat de </a:t>
            </a:r>
            <a:r>
              <a:rPr lang="fr-FR" dirty="0" smtClean="0"/>
              <a:t>9 </a:t>
            </a:r>
            <a:r>
              <a:rPr lang="fr-FR" dirty="0"/>
              <a:t>levées + </a:t>
            </a:r>
            <a:r>
              <a:rPr lang="fr-FR" dirty="0" smtClean="0"/>
              <a:t>1 levée supplémentaire ?</a:t>
            </a:r>
          </a:p>
          <a:p>
            <a:pPr algn="l"/>
            <a:endParaRPr lang="fr-FR" dirty="0"/>
          </a:p>
          <a:p>
            <a:pPr algn="l"/>
            <a:r>
              <a:rPr lang="fr-FR" dirty="0"/>
              <a:t>Votre contrat de </a:t>
            </a:r>
            <a:r>
              <a:rPr lang="fr-FR" dirty="0" smtClean="0"/>
              <a:t>8 </a:t>
            </a:r>
            <a:r>
              <a:rPr lang="fr-FR" dirty="0"/>
              <a:t>levées + 1 levée supplémentaire ?</a:t>
            </a:r>
          </a:p>
          <a:p>
            <a:pPr algn="l"/>
            <a:endParaRPr lang="fr-FR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716330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83" name="Rectangle à coins arrondis 82"/>
          <p:cNvSpPr/>
          <p:nvPr/>
        </p:nvSpPr>
        <p:spPr>
          <a:xfrm>
            <a:off x="1698675" y="265938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84" name="Rectangle à coins arrondis 83"/>
          <p:cNvSpPr/>
          <p:nvPr/>
        </p:nvSpPr>
        <p:spPr>
          <a:xfrm>
            <a:off x="2506395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38" name="Rectangle à coins arrondis 137"/>
          <p:cNvSpPr/>
          <p:nvPr/>
        </p:nvSpPr>
        <p:spPr>
          <a:xfrm>
            <a:off x="3526664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50</a:t>
            </a:r>
            <a:endParaRPr lang="fr-FR" sz="2400" b="1" dirty="0"/>
          </a:p>
        </p:txBody>
      </p:sp>
      <p:sp>
        <p:nvSpPr>
          <p:cNvPr id="139" name="Rectangle à coins arrondis 138"/>
          <p:cNvSpPr/>
          <p:nvPr/>
        </p:nvSpPr>
        <p:spPr>
          <a:xfrm>
            <a:off x="4457762" y="2667000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150</a:t>
            </a:r>
            <a:endParaRPr lang="fr-FR" sz="2400" b="1" dirty="0"/>
          </a:p>
        </p:txBody>
      </p:sp>
      <p:sp>
        <p:nvSpPr>
          <p:cNvPr id="8" name="Plus 7"/>
          <p:cNvSpPr/>
          <p:nvPr/>
        </p:nvSpPr>
        <p:spPr>
          <a:xfrm>
            <a:off x="2274570" y="275145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Plus 139"/>
          <p:cNvSpPr/>
          <p:nvPr/>
        </p:nvSpPr>
        <p:spPr>
          <a:xfrm>
            <a:off x="1326465" y="275145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Plus 140"/>
          <p:cNvSpPr/>
          <p:nvPr/>
        </p:nvSpPr>
        <p:spPr>
          <a:xfrm>
            <a:off x="3294839" y="274383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gal 9"/>
          <p:cNvSpPr/>
          <p:nvPr/>
        </p:nvSpPr>
        <p:spPr>
          <a:xfrm>
            <a:off x="4193999" y="2765107"/>
            <a:ext cx="193675" cy="13906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Parenthèse ouvrante 10"/>
          <p:cNvSpPr/>
          <p:nvPr/>
        </p:nvSpPr>
        <p:spPr>
          <a:xfrm>
            <a:off x="1576649" y="2659380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Parenthèse ouvrante 141"/>
          <p:cNvSpPr/>
          <p:nvPr/>
        </p:nvSpPr>
        <p:spPr>
          <a:xfrm flipH="1">
            <a:off x="3066819" y="2659378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Parenthèse ouvrante 142"/>
          <p:cNvSpPr/>
          <p:nvPr/>
        </p:nvSpPr>
        <p:spPr>
          <a:xfrm>
            <a:off x="617103" y="2635069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arenthèse ouvrante 144"/>
          <p:cNvSpPr/>
          <p:nvPr/>
        </p:nvSpPr>
        <p:spPr>
          <a:xfrm flipH="1">
            <a:off x="3177111" y="2642440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à coins arrondis 145"/>
          <p:cNvSpPr/>
          <p:nvPr/>
        </p:nvSpPr>
        <p:spPr>
          <a:xfrm>
            <a:off x="841703" y="3578474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147" name="Rectangle à coins arrondis 146"/>
          <p:cNvSpPr/>
          <p:nvPr/>
        </p:nvSpPr>
        <p:spPr>
          <a:xfrm>
            <a:off x="1698675" y="358236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48" name="Rectangle à coins arrondis 147"/>
          <p:cNvSpPr/>
          <p:nvPr/>
        </p:nvSpPr>
        <p:spPr>
          <a:xfrm>
            <a:off x="2506395" y="358998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49" name="Rectangle à coins arrondis 148"/>
          <p:cNvSpPr/>
          <p:nvPr/>
        </p:nvSpPr>
        <p:spPr>
          <a:xfrm>
            <a:off x="4369199" y="3589559"/>
            <a:ext cx="685373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300</a:t>
            </a:r>
            <a:endParaRPr lang="fr-FR" sz="2400" b="1" dirty="0"/>
          </a:p>
        </p:txBody>
      </p:sp>
      <p:sp>
        <p:nvSpPr>
          <p:cNvPr id="150" name="Rectangle à coins arrondis 149"/>
          <p:cNvSpPr/>
          <p:nvPr/>
        </p:nvSpPr>
        <p:spPr>
          <a:xfrm>
            <a:off x="5383027" y="3589559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430</a:t>
            </a:r>
            <a:endParaRPr lang="fr-FR" sz="2400" b="1" dirty="0"/>
          </a:p>
        </p:txBody>
      </p:sp>
      <p:sp>
        <p:nvSpPr>
          <p:cNvPr id="151" name="Plus 150"/>
          <p:cNvSpPr/>
          <p:nvPr/>
        </p:nvSpPr>
        <p:spPr>
          <a:xfrm>
            <a:off x="2286051" y="3659568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Plus 151"/>
          <p:cNvSpPr/>
          <p:nvPr/>
        </p:nvSpPr>
        <p:spPr>
          <a:xfrm>
            <a:off x="1434725" y="3666821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Plus 152"/>
          <p:cNvSpPr/>
          <p:nvPr/>
        </p:nvSpPr>
        <p:spPr>
          <a:xfrm>
            <a:off x="4136620" y="3659568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Égal 153"/>
          <p:cNvSpPr/>
          <p:nvPr/>
        </p:nvSpPr>
        <p:spPr>
          <a:xfrm>
            <a:off x="5119264" y="3687666"/>
            <a:ext cx="193675" cy="13906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7" name="Parenthèse ouvrante 156"/>
          <p:cNvSpPr/>
          <p:nvPr/>
        </p:nvSpPr>
        <p:spPr>
          <a:xfrm>
            <a:off x="617103" y="3558055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Parenthèse ouvrante 157"/>
          <p:cNvSpPr/>
          <p:nvPr/>
        </p:nvSpPr>
        <p:spPr>
          <a:xfrm flipH="1">
            <a:off x="4008022" y="3548488"/>
            <a:ext cx="80408" cy="423949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à coins arrondis 158"/>
          <p:cNvSpPr/>
          <p:nvPr/>
        </p:nvSpPr>
        <p:spPr>
          <a:xfrm>
            <a:off x="830346" y="4542525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160" name="Rectangle à coins arrondis 159"/>
          <p:cNvSpPr/>
          <p:nvPr/>
        </p:nvSpPr>
        <p:spPr>
          <a:xfrm>
            <a:off x="1698675" y="454154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61" name="Rectangle à coins arrondis 160"/>
          <p:cNvSpPr/>
          <p:nvPr/>
        </p:nvSpPr>
        <p:spPr>
          <a:xfrm>
            <a:off x="2613369" y="454916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62" name="Rectangle à coins arrondis 161"/>
          <p:cNvSpPr/>
          <p:nvPr/>
        </p:nvSpPr>
        <p:spPr>
          <a:xfrm>
            <a:off x="3526664" y="454916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50</a:t>
            </a:r>
            <a:endParaRPr lang="fr-FR" sz="2400" b="1" dirty="0"/>
          </a:p>
        </p:txBody>
      </p:sp>
      <p:sp>
        <p:nvSpPr>
          <p:cNvPr id="163" name="Rectangle à coins arrondis 162"/>
          <p:cNvSpPr/>
          <p:nvPr/>
        </p:nvSpPr>
        <p:spPr>
          <a:xfrm>
            <a:off x="4457762" y="4549167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150</a:t>
            </a:r>
            <a:endParaRPr lang="fr-FR" sz="2400" b="1" dirty="0"/>
          </a:p>
        </p:txBody>
      </p:sp>
      <p:sp>
        <p:nvSpPr>
          <p:cNvPr id="164" name="Plus 163"/>
          <p:cNvSpPr/>
          <p:nvPr/>
        </p:nvSpPr>
        <p:spPr>
          <a:xfrm>
            <a:off x="2381544" y="4633622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Plus 164"/>
          <p:cNvSpPr/>
          <p:nvPr/>
        </p:nvSpPr>
        <p:spPr>
          <a:xfrm>
            <a:off x="1440481" y="4626980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Plus 165"/>
          <p:cNvSpPr/>
          <p:nvPr/>
        </p:nvSpPr>
        <p:spPr>
          <a:xfrm>
            <a:off x="3294839" y="4626002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Égal 166"/>
          <p:cNvSpPr/>
          <p:nvPr/>
        </p:nvSpPr>
        <p:spPr>
          <a:xfrm>
            <a:off x="4193999" y="4647274"/>
            <a:ext cx="193675" cy="13906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0" name="Parenthèse ouvrante 169"/>
          <p:cNvSpPr/>
          <p:nvPr/>
        </p:nvSpPr>
        <p:spPr>
          <a:xfrm>
            <a:off x="617103" y="4517236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Parenthèse ouvrante 170"/>
          <p:cNvSpPr/>
          <p:nvPr/>
        </p:nvSpPr>
        <p:spPr>
          <a:xfrm flipH="1">
            <a:off x="3180829" y="4507669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Parenthèse ouvrante 171"/>
          <p:cNvSpPr/>
          <p:nvPr/>
        </p:nvSpPr>
        <p:spPr>
          <a:xfrm flipH="1">
            <a:off x="3077884" y="3576569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Parenthèse ouvrante 173"/>
          <p:cNvSpPr/>
          <p:nvPr/>
        </p:nvSpPr>
        <p:spPr>
          <a:xfrm>
            <a:off x="744150" y="3576571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Rectangle à coins arrondis 174"/>
          <p:cNvSpPr/>
          <p:nvPr/>
        </p:nvSpPr>
        <p:spPr>
          <a:xfrm>
            <a:off x="3421095" y="358998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76" name="Plus 175"/>
          <p:cNvSpPr/>
          <p:nvPr/>
        </p:nvSpPr>
        <p:spPr>
          <a:xfrm>
            <a:off x="3189270" y="3666821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Parenthèse ouvrante 176"/>
          <p:cNvSpPr/>
          <p:nvPr/>
        </p:nvSpPr>
        <p:spPr>
          <a:xfrm>
            <a:off x="731113" y="4534175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Parenthèse ouvrante 177"/>
          <p:cNvSpPr/>
          <p:nvPr/>
        </p:nvSpPr>
        <p:spPr>
          <a:xfrm flipH="1">
            <a:off x="2268120" y="4539226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8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2- 3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L’adversaire joue un contrat de neuf levées. Quelle est votre entame ? :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243351" y="2442842"/>
            <a:ext cx="2119834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3 2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10 9 8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6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230659" y="4458118"/>
            <a:ext cx="2145218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 V 8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7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6 5 3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28908" y="2565053"/>
            <a:ext cx="9241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joueur doit entamer dans la couleur susceptible de lui procurer le maximum de levées</a:t>
            </a:r>
          </a:p>
          <a:p>
            <a:r>
              <a:rPr lang="fr-FR" sz="2400" dirty="0" smtClean="0"/>
              <a:t>La Dame de Cœur </a:t>
            </a:r>
            <a:endParaRPr lang="fr-FR" sz="2400" dirty="0"/>
          </a:p>
        </p:txBody>
      </p:sp>
      <p:sp>
        <p:nvSpPr>
          <p:cNvPr id="49" name="ZoneTexte 48"/>
          <p:cNvSpPr txBox="1"/>
          <p:nvPr/>
        </p:nvSpPr>
        <p:spPr>
          <a:xfrm>
            <a:off x="2628908" y="4580329"/>
            <a:ext cx="9241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joueur doit entamer dans la couleur susceptible de lui procurer le maximum de levées</a:t>
            </a:r>
          </a:p>
          <a:p>
            <a:r>
              <a:rPr lang="fr-FR" sz="2400" dirty="0" smtClean="0"/>
              <a:t>Le Roi </a:t>
            </a:r>
            <a:r>
              <a:rPr lang="fr-FR" sz="2400" smtClean="0"/>
              <a:t>de Pique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8693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couleurs symétriques</a:t>
            </a: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55966" y="1247974"/>
            <a:ext cx="11378834" cy="7385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Rappel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Une </a:t>
            </a:r>
            <a:r>
              <a:rPr lang="fr-FR" sz="2400" dirty="0">
                <a:solidFill>
                  <a:schemeClr val="tx1"/>
                </a:solidFill>
              </a:rPr>
              <a:t>couleur est </a:t>
            </a:r>
            <a:r>
              <a:rPr lang="fr-FR" sz="2400" b="1" dirty="0">
                <a:solidFill>
                  <a:schemeClr val="tx1"/>
                </a:solidFill>
              </a:rPr>
              <a:t>symétrique</a:t>
            </a:r>
            <a:r>
              <a:rPr lang="fr-FR" sz="2400" dirty="0">
                <a:solidFill>
                  <a:schemeClr val="tx1"/>
                </a:solidFill>
              </a:rPr>
              <a:t> lorsque chaque main détient le même nombre de cartes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43266" y="2143174"/>
            <a:ext cx="1180734" cy="1049467"/>
            <a:chOff x="343266" y="2143174"/>
            <a:chExt cx="1180734" cy="1049467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343266" y="2143174"/>
              <a:ext cx="1180734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343266" y="2886239"/>
              <a:ext cx="1180734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810541" y="256613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1638698" y="2252841"/>
            <a:ext cx="4393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Nombre de cartes maîtresses :</a:t>
            </a:r>
          </a:p>
          <a:p>
            <a:r>
              <a:rPr lang="fr-FR" sz="2400" dirty="0" smtClean="0"/>
              <a:t>Nombre de levées :</a:t>
            </a:r>
            <a:endParaRPr lang="fr-FR" sz="2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355966" y="3387088"/>
            <a:ext cx="1180734" cy="1049467"/>
            <a:chOff x="355966" y="3387088"/>
            <a:chExt cx="1180734" cy="1049467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355966" y="3387088"/>
              <a:ext cx="1180734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355966" y="4130153"/>
              <a:ext cx="1180734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5 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823241" y="38100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1651398" y="3496755"/>
            <a:ext cx="4393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Nombre de cartes maîtresses :</a:t>
            </a:r>
          </a:p>
          <a:p>
            <a:r>
              <a:rPr lang="fr-FR" sz="2400" dirty="0" smtClean="0"/>
              <a:t>Nombre de levées :</a:t>
            </a:r>
            <a:endParaRPr lang="fr-FR" sz="24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355966" y="4631003"/>
            <a:ext cx="11378834" cy="1999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Pour réaliser autant de levées qu’on possède de cartes maîtresses dans une couleur </a:t>
            </a:r>
            <a:r>
              <a:rPr lang="fr-FR" sz="2400" dirty="0" smtClean="0">
                <a:solidFill>
                  <a:schemeClr val="tx1"/>
                </a:solidFill>
              </a:rPr>
              <a:t>symétrique, </a:t>
            </a:r>
            <a:r>
              <a:rPr lang="fr-FR" sz="2400" dirty="0">
                <a:solidFill>
                  <a:schemeClr val="tx1"/>
                </a:solidFill>
              </a:rPr>
              <a:t>il faut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Posséder dans l’ensemble des deux mains autant de cartes maîtresses que de petites </a:t>
            </a:r>
            <a:r>
              <a:rPr lang="fr-FR" sz="2400" dirty="0" smtClean="0">
                <a:solidFill>
                  <a:schemeClr val="tx1"/>
                </a:solidFill>
              </a:rPr>
              <a:t>cartes (non maîtresses)</a:t>
            </a:r>
            <a:endParaRPr lang="fr-FR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Fournir à chaque levée une carte maîtresse d’une main et une petite carte de l’autre</a:t>
            </a:r>
          </a:p>
        </p:txBody>
      </p:sp>
      <p:sp>
        <p:nvSpPr>
          <p:cNvPr id="22" name="Ellipse 21"/>
          <p:cNvSpPr/>
          <p:nvPr/>
        </p:nvSpPr>
        <p:spPr>
          <a:xfrm>
            <a:off x="5580454" y="2316635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5585251" y="2701962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5571187" y="356668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5575984" y="3952008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1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symétriques</a:t>
            </a:r>
          </a:p>
          <a:p>
            <a:r>
              <a:rPr lang="fr-FR" b="1" dirty="0" smtClean="0"/>
              <a:t>Exercice 1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8" name="Groupe 7"/>
          <p:cNvGrpSpPr/>
          <p:nvPr/>
        </p:nvGrpSpPr>
        <p:grpSpPr>
          <a:xfrm>
            <a:off x="10160000" y="2059200"/>
            <a:ext cx="1587500" cy="1049467"/>
            <a:chOff x="10160000" y="2059200"/>
            <a:chExt cx="1587500" cy="1049467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0160000" y="2059200"/>
              <a:ext cx="1587500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6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10160000" y="2802265"/>
              <a:ext cx="1587500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10 9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10830658" y="24821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8216900" y="2059200"/>
            <a:ext cx="1587500" cy="1049467"/>
            <a:chOff x="8216900" y="2059200"/>
            <a:chExt cx="1587500" cy="1049467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8216900" y="2059200"/>
              <a:ext cx="1587500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5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8216900" y="2802265"/>
              <a:ext cx="1587500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</a:t>
              </a:r>
              <a:r>
                <a:rPr lang="fr-FR" sz="2400" b="1" dirty="0">
                  <a:solidFill>
                    <a:schemeClr val="tx1"/>
                  </a:solidFill>
                </a:rPr>
                <a:t>D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8887558" y="24821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248400" y="2059200"/>
            <a:ext cx="1587500" cy="1049467"/>
            <a:chOff x="6248400" y="2059200"/>
            <a:chExt cx="1587500" cy="1049467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6248400" y="2059200"/>
              <a:ext cx="1587500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6248400" y="2802265"/>
              <a:ext cx="1587500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9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6919058" y="24821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4279900" y="2059200"/>
            <a:ext cx="1587500" cy="1049467"/>
            <a:chOff x="4279900" y="2059200"/>
            <a:chExt cx="1587500" cy="1049467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4279900" y="2059200"/>
              <a:ext cx="1587500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4279900" y="2802265"/>
              <a:ext cx="1587500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4950558" y="248215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Rectangle à coins arrondis 29"/>
          <p:cNvSpPr/>
          <p:nvPr/>
        </p:nvSpPr>
        <p:spPr>
          <a:xfrm>
            <a:off x="230659" y="3433576"/>
            <a:ext cx="3964116" cy="3064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cartes maîtresses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230659" y="3997868"/>
            <a:ext cx="3964116" cy="3064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petites cartes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230659" y="4562160"/>
            <a:ext cx="3964116" cy="3064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4871631" y="339730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4871630" y="3961599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4871629" y="452589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6864980" y="340005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3" name="Ellipse 32"/>
          <p:cNvSpPr/>
          <p:nvPr/>
        </p:nvSpPr>
        <p:spPr>
          <a:xfrm>
            <a:off x="6864981" y="3961599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6864980" y="452589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8814276" y="339730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8814277" y="3958849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Ellipse 36"/>
          <p:cNvSpPr/>
          <p:nvPr/>
        </p:nvSpPr>
        <p:spPr>
          <a:xfrm>
            <a:off x="8814276" y="452314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10783084" y="339121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9" name="Ellipse 38"/>
          <p:cNvSpPr/>
          <p:nvPr/>
        </p:nvSpPr>
        <p:spPr>
          <a:xfrm>
            <a:off x="10783085" y="3952753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40" name="Ellipse 39"/>
          <p:cNvSpPr/>
          <p:nvPr/>
        </p:nvSpPr>
        <p:spPr>
          <a:xfrm>
            <a:off x="10783084" y="4517045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0831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7" grpId="0" animBg="1"/>
      <p:bldP spid="28" grpId="0" animBg="1"/>
      <p:bldP spid="4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symétriques</a:t>
            </a:r>
          </a:p>
          <a:p>
            <a:r>
              <a:rPr lang="fr-FR" b="1" dirty="0" smtClean="0"/>
              <a:t>La réalisation des levées : le lieu et le moment</a:t>
            </a:r>
            <a:endParaRPr lang="fr-FR" b="1" dirty="0"/>
          </a:p>
          <a:p>
            <a:pPr algn="l"/>
            <a:r>
              <a:rPr lang="fr-FR" b="1" dirty="0"/>
              <a:t>		</a:t>
            </a:r>
            <a:r>
              <a:rPr lang="fr-FR" dirty="0"/>
              <a:t>c’est-à-dire de quelle main les levées seront réalisées</a:t>
            </a:r>
          </a:p>
          <a:p>
            <a:pPr algn="l"/>
            <a:r>
              <a:rPr lang="fr-FR" b="1" dirty="0"/>
              <a:t> 		</a:t>
            </a:r>
            <a:r>
              <a:rPr lang="fr-FR" dirty="0"/>
              <a:t>c’est-à-dire dans quelle main ils se trouveront à un moment </a:t>
            </a:r>
            <a:r>
              <a:rPr lang="fr-FR" dirty="0" smtClean="0"/>
              <a:t>donné</a:t>
            </a:r>
          </a:p>
          <a:p>
            <a:r>
              <a:rPr lang="fr-FR" b="1" dirty="0"/>
              <a:t>La prévision du </a:t>
            </a:r>
            <a:r>
              <a:rPr lang="fr-FR" b="1" dirty="0" smtClean="0"/>
              <a:t>lieu</a:t>
            </a:r>
          </a:p>
          <a:p>
            <a:r>
              <a:rPr lang="fr-FR" b="1" dirty="0" smtClean="0"/>
              <a:t>Exercice 2</a:t>
            </a:r>
            <a:endParaRPr lang="fr-FR" b="1" dirty="0"/>
          </a:p>
          <a:p>
            <a:pPr algn="l"/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26790" y="1816703"/>
            <a:ext cx="1371233" cy="3228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lieu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6790" y="2259787"/>
            <a:ext cx="1371233" cy="3228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temps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44" name="Groupe 43"/>
          <p:cNvGrpSpPr/>
          <p:nvPr/>
        </p:nvGrpSpPr>
        <p:grpSpPr>
          <a:xfrm>
            <a:off x="10599153" y="3576192"/>
            <a:ext cx="1182473" cy="1049467"/>
            <a:chOff x="10599153" y="3576192"/>
            <a:chExt cx="1182473" cy="1049467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10599153" y="3576192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7 5 4 3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10599153" y="431925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</a:t>
              </a:r>
              <a:r>
                <a:rPr lang="fr-FR" sz="2400" b="1" dirty="0">
                  <a:solidFill>
                    <a:schemeClr val="tx1"/>
                  </a:solidFill>
                </a:rPr>
                <a:t>D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11067297" y="399915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9087509" y="3576192"/>
            <a:ext cx="1182473" cy="1049467"/>
            <a:chOff x="9087509" y="3576192"/>
            <a:chExt cx="1182473" cy="1049467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9087509" y="3576192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9087509" y="431925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8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9555653" y="399915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7575865" y="3576192"/>
            <a:ext cx="1182473" cy="1049467"/>
            <a:chOff x="7575865" y="3576192"/>
            <a:chExt cx="1182473" cy="1049467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7575865" y="3576192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7575865" y="431925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5 3 2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8044009" y="399915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6065706" y="3576192"/>
            <a:ext cx="1182473" cy="1049467"/>
            <a:chOff x="6065706" y="3576192"/>
            <a:chExt cx="1182473" cy="1049467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6065706" y="3576192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6065706" y="431925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6533850" y="399915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4554062" y="3576192"/>
            <a:ext cx="1182473" cy="1049467"/>
            <a:chOff x="4554062" y="3576192"/>
            <a:chExt cx="1182473" cy="1049467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4554062" y="3576192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4554062" y="431925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5022206" y="399915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Rectangle à coins arrondis 20"/>
          <p:cNvSpPr/>
          <p:nvPr/>
        </p:nvSpPr>
        <p:spPr>
          <a:xfrm>
            <a:off x="326790" y="4842350"/>
            <a:ext cx="3660324" cy="4298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levées totales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26790" y="5459438"/>
            <a:ext cx="3660324" cy="4298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levées en Nord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26790" y="6081766"/>
            <a:ext cx="3660324" cy="4298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Nombre de levées en Sud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4943279" y="486384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6454923" y="489327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7965082" y="4871921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9476726" y="4842350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0988370" y="4842350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4943279" y="548745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6454922" y="548745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7965082" y="5497122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9475242" y="548745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10988370" y="5478967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4945609" y="6113156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6457252" y="6113156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7965081" y="6132693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9472910" y="6113156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10988370" y="6087286"/>
            <a:ext cx="404037" cy="37893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15379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symétriques</a:t>
            </a:r>
          </a:p>
          <a:p>
            <a:r>
              <a:rPr lang="fr-FR" b="1" dirty="0" smtClean="0"/>
              <a:t>La </a:t>
            </a:r>
            <a:r>
              <a:rPr lang="fr-FR" b="1" dirty="0"/>
              <a:t>prévision du </a:t>
            </a:r>
            <a:r>
              <a:rPr lang="fr-FR" b="1" dirty="0" smtClean="0"/>
              <a:t>moment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Le but est pour le déclarant de décider dans quelle main il devra se trouver à un moment.</a:t>
            </a:r>
          </a:p>
          <a:p>
            <a:r>
              <a:rPr lang="fr-FR" b="1" dirty="0" smtClean="0"/>
              <a:t>Exercice 3</a:t>
            </a:r>
            <a:endParaRPr lang="fr-FR" b="1" dirty="0"/>
          </a:p>
          <a:p>
            <a:pPr algn="l"/>
            <a:endParaRPr lang="fr-FR" dirty="0"/>
          </a:p>
        </p:txBody>
      </p:sp>
      <p:grpSp>
        <p:nvGrpSpPr>
          <p:cNvPr id="23" name="Groupe 22"/>
          <p:cNvGrpSpPr/>
          <p:nvPr/>
        </p:nvGrpSpPr>
        <p:grpSpPr>
          <a:xfrm>
            <a:off x="6880969" y="3000103"/>
            <a:ext cx="1182473" cy="1001344"/>
            <a:chOff x="6880969" y="3000103"/>
            <a:chExt cx="1182473" cy="1001344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6880969" y="3000103"/>
              <a:ext cx="1182473" cy="29546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6880969" y="3695045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6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349113" y="337256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9875976" y="3000103"/>
            <a:ext cx="1182473" cy="983455"/>
            <a:chOff x="9875976" y="3000103"/>
            <a:chExt cx="1182473" cy="983455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9875976" y="3000103"/>
              <a:ext cx="1182473" cy="29546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0344121" y="337256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9875976" y="3688878"/>
              <a:ext cx="1182473" cy="29468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3885962" y="3000941"/>
            <a:ext cx="1182473" cy="1005262"/>
            <a:chOff x="3885962" y="3000941"/>
            <a:chExt cx="1182473" cy="1005262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885962" y="3000941"/>
              <a:ext cx="1182473" cy="3002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3885962" y="3699801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4354106" y="337815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890955" y="3000103"/>
            <a:ext cx="1182473" cy="1001344"/>
            <a:chOff x="890955" y="3000103"/>
            <a:chExt cx="1182473" cy="1001344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890955" y="3000103"/>
              <a:ext cx="1182473" cy="29546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890955" y="3695045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359099" y="337256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88391" y="4094154"/>
            <a:ext cx="2633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remporter : </a:t>
            </a:r>
            <a:br>
              <a:rPr lang="fr-FR" dirty="0"/>
            </a:br>
            <a:r>
              <a:rPr lang="fr-FR" dirty="0"/>
              <a:t>la </a:t>
            </a:r>
            <a:r>
              <a:rPr lang="fr-FR" dirty="0" smtClean="0"/>
              <a:t>3</a:t>
            </a:r>
            <a:r>
              <a:rPr lang="fr-FR" baseline="30000" dirty="0" smtClean="0"/>
              <a:t>ème</a:t>
            </a:r>
            <a:r>
              <a:rPr lang="fr-FR" dirty="0" smtClean="0"/>
              <a:t> </a:t>
            </a:r>
            <a:r>
              <a:rPr lang="fr-FR" dirty="0"/>
              <a:t>levée de la </a:t>
            </a:r>
            <a:r>
              <a:rPr lang="fr-FR" dirty="0" smtClean="0"/>
              <a:t>Dame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9273413" y="4109885"/>
            <a:ext cx="2633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remporter : </a:t>
            </a:r>
            <a:br>
              <a:rPr lang="fr-FR" dirty="0"/>
            </a:br>
            <a:r>
              <a:rPr lang="fr-FR" dirty="0"/>
              <a:t>la 2</a:t>
            </a:r>
            <a:r>
              <a:rPr lang="fr-FR" baseline="30000" dirty="0"/>
              <a:t>ème</a:t>
            </a:r>
            <a:r>
              <a:rPr lang="fr-FR" dirty="0"/>
              <a:t> levée de l’As</a:t>
            </a:r>
          </a:p>
          <a:p>
            <a:r>
              <a:rPr lang="fr-FR" dirty="0"/>
              <a:t>la 3</a:t>
            </a:r>
            <a:r>
              <a:rPr lang="fr-FR" baseline="30000" dirty="0"/>
              <a:t>ème</a:t>
            </a:r>
            <a:r>
              <a:rPr lang="fr-FR" dirty="0"/>
              <a:t> levée </a:t>
            </a:r>
            <a:r>
              <a:rPr lang="fr-FR" dirty="0" smtClean="0"/>
              <a:t>de la Dame</a:t>
            </a:r>
            <a:endParaRPr lang="fr-FR" dirty="0"/>
          </a:p>
          <a:p>
            <a:r>
              <a:rPr lang="fr-FR" dirty="0"/>
              <a:t>la 4</a:t>
            </a:r>
            <a:r>
              <a:rPr lang="fr-FR" baseline="30000" dirty="0"/>
              <a:t>ème </a:t>
            </a:r>
            <a:r>
              <a:rPr lang="fr-FR" dirty="0"/>
              <a:t>levée du Valet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278405" y="4114903"/>
            <a:ext cx="2633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remporter : </a:t>
            </a:r>
            <a:br>
              <a:rPr lang="fr-FR" dirty="0"/>
            </a:br>
            <a:r>
              <a:rPr lang="fr-FR" dirty="0"/>
              <a:t>la 2</a:t>
            </a:r>
            <a:r>
              <a:rPr lang="fr-FR" baseline="30000" dirty="0"/>
              <a:t>ème</a:t>
            </a:r>
            <a:r>
              <a:rPr lang="fr-FR" dirty="0"/>
              <a:t> levée de </a:t>
            </a:r>
            <a:r>
              <a:rPr lang="fr-FR" dirty="0" smtClean="0"/>
              <a:t>l’As</a:t>
            </a:r>
            <a:endParaRPr lang="fr-FR" dirty="0"/>
          </a:p>
          <a:p>
            <a:r>
              <a:rPr lang="fr-FR" dirty="0"/>
              <a:t>la 3</a:t>
            </a:r>
            <a:r>
              <a:rPr lang="fr-FR" baseline="30000" dirty="0"/>
              <a:t>ème</a:t>
            </a:r>
            <a:r>
              <a:rPr lang="fr-FR" dirty="0"/>
              <a:t> levée </a:t>
            </a:r>
            <a:r>
              <a:rPr lang="fr-FR" dirty="0" smtClean="0"/>
              <a:t>du Roi</a:t>
            </a:r>
          </a:p>
          <a:p>
            <a:r>
              <a:rPr lang="fr-FR" dirty="0"/>
              <a:t>l</a:t>
            </a:r>
            <a:r>
              <a:rPr lang="fr-FR" dirty="0" smtClean="0"/>
              <a:t>a 4</a:t>
            </a:r>
            <a:r>
              <a:rPr lang="fr-FR" baseline="30000" dirty="0" smtClean="0"/>
              <a:t>ème </a:t>
            </a:r>
            <a:r>
              <a:rPr lang="fr-FR" dirty="0"/>
              <a:t>levée du </a:t>
            </a:r>
            <a:r>
              <a:rPr lang="fr-FR" dirty="0" smtClean="0"/>
              <a:t>Valet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3283398" y="4123961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remporter </a:t>
            </a:r>
            <a:r>
              <a:rPr lang="fr-FR" dirty="0" smtClean="0"/>
              <a:t>: </a:t>
            </a:r>
            <a:br>
              <a:rPr lang="fr-FR" dirty="0" smtClean="0"/>
            </a:br>
            <a:r>
              <a:rPr lang="fr-FR" dirty="0" smtClean="0"/>
              <a:t>la 2</a:t>
            </a:r>
            <a:r>
              <a:rPr lang="fr-FR" baseline="30000" dirty="0" smtClean="0"/>
              <a:t>ème</a:t>
            </a:r>
            <a:r>
              <a:rPr lang="fr-FR" dirty="0" smtClean="0"/>
              <a:t> </a:t>
            </a:r>
            <a:r>
              <a:rPr lang="fr-FR" dirty="0"/>
              <a:t>levée de la </a:t>
            </a:r>
            <a:r>
              <a:rPr lang="fr-FR" dirty="0" smtClean="0"/>
              <a:t>Dame</a:t>
            </a:r>
          </a:p>
          <a:p>
            <a:r>
              <a:rPr lang="fr-FR" dirty="0"/>
              <a:t>la 3</a:t>
            </a:r>
            <a:r>
              <a:rPr lang="fr-FR" baseline="30000" dirty="0"/>
              <a:t>ème</a:t>
            </a:r>
            <a:r>
              <a:rPr lang="fr-FR" dirty="0"/>
              <a:t> </a:t>
            </a:r>
            <a:r>
              <a:rPr lang="fr-FR" dirty="0" smtClean="0"/>
              <a:t>levée de l’As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288391" y="5432761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As et 2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Roi et 5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4 et Dame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9255177" y="5448016"/>
            <a:ext cx="2633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/>
              <a:t>R</a:t>
            </a:r>
            <a:r>
              <a:rPr lang="fr-FR" dirty="0" smtClean="0"/>
              <a:t>oi et 2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3 et As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5 et Dame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4 et Valet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6278405" y="5453510"/>
            <a:ext cx="2633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Dame et 3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2 et As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5 et Roi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Valet et 6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3283398" y="5462568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Roi et 4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3 et Dame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As et 5</a:t>
            </a:r>
            <a:endParaRPr lang="fr-FR" dirty="0"/>
          </a:p>
        </p:txBody>
      </p:sp>
      <p:sp>
        <p:nvSpPr>
          <p:cNvPr id="21" name="Ellipse 20"/>
          <p:cNvSpPr/>
          <p:nvPr/>
        </p:nvSpPr>
        <p:spPr>
          <a:xfrm>
            <a:off x="1125004" y="30093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1586967" y="3707884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1370410" y="30093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1370410" y="3715192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4108700" y="30093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4577292" y="30093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4604909" y="371445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4354884" y="3714458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7226410" y="3006162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6981004" y="3006162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7713570" y="3006162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7017982" y="3714457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7689495" y="3714457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7471816" y="3714457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10001105" y="301699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10242965" y="301250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10703851" y="30093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10006894" y="3699801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10477228" y="3699801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10702156" y="369980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8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21" grpId="0" animBg="1"/>
      <p:bldP spid="31" grpId="0" animBg="1"/>
      <p:bldP spid="32" grpId="0" animBg="1"/>
      <p:bldP spid="37" grpId="0" animBg="1"/>
      <p:bldP spid="3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prévision du moment</a:t>
            </a:r>
          </a:p>
          <a:p>
            <a:pPr algn="l"/>
            <a:r>
              <a:rPr lang="fr-FR" dirty="0" smtClean="0"/>
              <a:t>	Il peut arriver que le nombre de cartes maîtresses soit supérieur au nombre de cartes possédées dans chaque main. 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Cela procurera au déclarant une plus grande liberté de manœuvre.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Si le déclarant veut être deux fois dans la main de Sud, il peut jouer le 4 pour la Valet, puis la Dame prise de l’As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Si le déclarant veut être deux fois au mort, il peut jouer le 3 pour la Dame, puis le Valet pris du Roi</a:t>
            </a:r>
          </a:p>
          <a:p>
            <a:pPr algn="l"/>
            <a:r>
              <a:rPr lang="fr-FR" b="1" dirty="0"/>
              <a:t>Remarque : </a:t>
            </a:r>
            <a:r>
              <a:rPr lang="fr-FR" dirty="0"/>
              <a:t>Dans tous les cas, le déclarant devra jouer tôt ou tard deux cartes maîtresses dans le même pli</a:t>
            </a:r>
            <a:r>
              <a:rPr lang="fr-FR" dirty="0" smtClean="0"/>
              <a:t>.</a:t>
            </a:r>
            <a:r>
              <a:rPr lang="fr-FR" dirty="0">
                <a:solidFill>
                  <a:srgbClr val="FFC000"/>
                </a:solidFill>
              </a:rPr>
              <a:t>	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8" name="Groupe 7"/>
          <p:cNvGrpSpPr/>
          <p:nvPr/>
        </p:nvGrpSpPr>
        <p:grpSpPr>
          <a:xfrm>
            <a:off x="341527" y="2637655"/>
            <a:ext cx="1182473" cy="1049467"/>
            <a:chOff x="341527" y="2637655"/>
            <a:chExt cx="1182473" cy="1049467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341527" y="2637655"/>
              <a:ext cx="1182473" cy="3435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41527" y="3380720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809671" y="305823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1402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symétriques</a:t>
            </a:r>
          </a:p>
          <a:p>
            <a:r>
              <a:rPr lang="fr-FR" b="1" dirty="0" smtClean="0"/>
              <a:t>La </a:t>
            </a:r>
            <a:r>
              <a:rPr lang="fr-FR" b="1" dirty="0"/>
              <a:t>prévision du </a:t>
            </a:r>
            <a:r>
              <a:rPr lang="fr-FR" b="1" dirty="0" smtClean="0"/>
              <a:t>moment</a:t>
            </a:r>
          </a:p>
          <a:p>
            <a:r>
              <a:rPr lang="fr-FR" b="1" dirty="0" smtClean="0"/>
              <a:t>Exercice 4</a:t>
            </a:r>
            <a:endParaRPr lang="fr-FR" b="1" dirty="0"/>
          </a:p>
          <a:p>
            <a:pPr algn="l"/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9875977" y="2214564"/>
            <a:ext cx="1182473" cy="1030660"/>
            <a:chOff x="9875977" y="2214564"/>
            <a:chExt cx="1182473" cy="1030660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9875977" y="2214564"/>
              <a:ext cx="1182473" cy="30905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9875977" y="2938822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6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0344121" y="261633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880969" y="2214563"/>
            <a:ext cx="1182473" cy="1014930"/>
            <a:chOff x="6880969" y="2214563"/>
            <a:chExt cx="1182473" cy="101493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6880969" y="2214563"/>
              <a:ext cx="1182473" cy="30905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6880969" y="2923091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349113" y="260060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3885962" y="2214563"/>
            <a:ext cx="1182473" cy="1019686"/>
            <a:chOff x="3885962" y="2214563"/>
            <a:chExt cx="1182473" cy="1019686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885962" y="2214563"/>
              <a:ext cx="1182473" cy="3138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3885962" y="2927847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4354106" y="260536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890955" y="2214563"/>
            <a:ext cx="1182473" cy="1014930"/>
            <a:chOff x="890955" y="2214563"/>
            <a:chExt cx="1182473" cy="101493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890955" y="2214563"/>
              <a:ext cx="1182473" cy="30905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890955" y="2923091"/>
              <a:ext cx="11824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359099" y="260060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88391" y="3360142"/>
            <a:ext cx="2633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Vous devez réaliser les trois levées en Nord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9273413" y="3375873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réaliser </a:t>
            </a:r>
            <a:r>
              <a:rPr lang="fr-FR" dirty="0" smtClean="0"/>
              <a:t>les deux dernières levées </a:t>
            </a:r>
            <a:r>
              <a:rPr lang="fr-FR" dirty="0"/>
              <a:t>de la main </a:t>
            </a:r>
            <a:r>
              <a:rPr lang="fr-FR" dirty="0" smtClean="0"/>
              <a:t>de Nord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6278405" y="3380891"/>
            <a:ext cx="2633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réaliser </a:t>
            </a:r>
            <a:r>
              <a:rPr lang="fr-FR" dirty="0" smtClean="0"/>
              <a:t>la </a:t>
            </a:r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</a:t>
            </a:r>
            <a:r>
              <a:rPr lang="fr-FR" dirty="0" smtClean="0"/>
              <a:t> levée </a:t>
            </a:r>
            <a:r>
              <a:rPr lang="fr-FR" dirty="0"/>
              <a:t>de la main de Sud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3283398" y="3389949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devez réaliser les </a:t>
            </a:r>
            <a:r>
              <a:rPr lang="fr-FR" dirty="0" smtClean="0"/>
              <a:t>deux dernières levées de la main de Sud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288391" y="5432761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3 et Valet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Dame et 5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As et Roi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9273413" y="5448492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Dame et Valet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4 et Roi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As et </a:t>
            </a:r>
            <a:r>
              <a:rPr lang="fr-FR" dirty="0" smtClean="0"/>
              <a:t>6</a:t>
            </a:r>
            <a:endParaRPr lang="fr-FR" dirty="0" smtClean="0"/>
          </a:p>
        </p:txBody>
      </p:sp>
      <p:sp>
        <p:nvSpPr>
          <p:cNvPr id="46" name="ZoneTexte 45"/>
          <p:cNvSpPr txBox="1"/>
          <p:nvPr/>
        </p:nvSpPr>
        <p:spPr>
          <a:xfrm>
            <a:off x="6278405" y="5453510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Roi et 2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Dame et As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5 et Valet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3283398" y="5462568"/>
            <a:ext cx="263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4 et As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2 et Valet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Roi et Dame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1584586" y="293774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1359877" y="223137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1609879" y="2231371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1359877" y="2942274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4108700" y="2238411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4600290" y="293774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4358233" y="293774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4600290" y="2238410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7103707" y="2230546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7595297" y="2927847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7349891" y="2226595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7127152" y="2937749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10590305" y="2235608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10098715" y="2959718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10590305" y="2959415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10344121" y="2235607"/>
            <a:ext cx="245406" cy="277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01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25" grpId="0" animBg="1"/>
      <p:bldP spid="2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asymétriques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Le déclarant possède trois cartes maîtresses et trois cartes du côté le plus long.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Il peut donc réaliser trois levées mais l’ordre dans lequel il joue ses cartes maîtresses est très important.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55966" y="1247974"/>
            <a:ext cx="11378834" cy="11904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Rappel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Une </a:t>
            </a:r>
            <a:r>
              <a:rPr lang="fr-FR" sz="2400" dirty="0">
                <a:solidFill>
                  <a:schemeClr val="tx1"/>
                </a:solidFill>
              </a:rPr>
              <a:t>couleur est </a:t>
            </a:r>
            <a:r>
              <a:rPr lang="fr-FR" sz="2400" dirty="0" smtClean="0">
                <a:solidFill>
                  <a:schemeClr val="tx1"/>
                </a:solidFill>
              </a:rPr>
              <a:t>dite a</a:t>
            </a:r>
            <a:r>
              <a:rPr lang="fr-FR" sz="2400" b="1" dirty="0" smtClean="0">
                <a:solidFill>
                  <a:schemeClr val="tx1"/>
                </a:solidFill>
              </a:rPr>
              <a:t>symétrique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lorsque </a:t>
            </a:r>
            <a:r>
              <a:rPr lang="fr-FR" sz="2400" dirty="0" smtClean="0">
                <a:solidFill>
                  <a:schemeClr val="tx1"/>
                </a:solidFill>
              </a:rPr>
              <a:t>chacune des deux mains ne possède pas </a:t>
            </a:r>
            <a:r>
              <a:rPr lang="fr-FR" sz="2400" dirty="0">
                <a:solidFill>
                  <a:schemeClr val="tx1"/>
                </a:solidFill>
              </a:rPr>
              <a:t>le même nombre de cartes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355966" y="2837876"/>
            <a:ext cx="871379" cy="1118491"/>
            <a:chOff x="355966" y="2837876"/>
            <a:chExt cx="871379" cy="1118491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355966" y="2837876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355966" y="3596859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654936" y="327025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3046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Couleurs asymétriques</a:t>
            </a:r>
          </a:p>
          <a:p>
            <a:pPr algn="l"/>
            <a:r>
              <a:rPr lang="fr-FR" b="1" dirty="0"/>
              <a:t>1</a:t>
            </a:r>
            <a:r>
              <a:rPr lang="fr-FR" b="1" baseline="30000" dirty="0"/>
              <a:t>er</a:t>
            </a:r>
            <a:r>
              <a:rPr lang="fr-FR" b="1" dirty="0"/>
              <a:t> </a:t>
            </a:r>
            <a:r>
              <a:rPr lang="fr-FR" b="1" dirty="0" smtClean="0"/>
              <a:t>cas : </a:t>
            </a:r>
            <a:r>
              <a:rPr lang="fr-FR" dirty="0" smtClean="0"/>
              <a:t>il commence par tirer un honneur de la main longue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b="1" dirty="0" smtClean="0"/>
              <a:t>2</a:t>
            </a:r>
            <a:r>
              <a:rPr lang="fr-FR" b="1" baseline="30000" dirty="0" smtClean="0"/>
              <a:t>ème</a:t>
            </a:r>
            <a:r>
              <a:rPr lang="fr-FR" b="1" dirty="0" smtClean="0"/>
              <a:t> </a:t>
            </a:r>
            <a:r>
              <a:rPr lang="fr-FR" b="1" dirty="0"/>
              <a:t>cas : </a:t>
            </a:r>
            <a:r>
              <a:rPr lang="fr-FR" dirty="0"/>
              <a:t>il commence par </a:t>
            </a:r>
            <a:r>
              <a:rPr lang="fr-FR" dirty="0" smtClean="0"/>
              <a:t>jouer l’honneur </a:t>
            </a:r>
            <a:r>
              <a:rPr lang="fr-FR" dirty="0"/>
              <a:t>de la main </a:t>
            </a:r>
            <a:r>
              <a:rPr lang="fr-FR" dirty="0" smtClean="0"/>
              <a:t>courte : ici la Dame</a:t>
            </a:r>
            <a:endParaRPr lang="fr-FR" dirty="0"/>
          </a:p>
          <a:p>
            <a:pPr algn="l"/>
            <a:endParaRPr lang="fr-FR" dirty="0"/>
          </a:p>
          <a:p>
            <a:pPr algn="l"/>
            <a:endParaRPr lang="fr-FR" dirty="0">
              <a:solidFill>
                <a:srgbClr val="FFC000"/>
              </a:solidFill>
            </a:endParaRPr>
          </a:p>
          <a:p>
            <a:pPr algn="l"/>
            <a:endParaRPr lang="fr-FR" dirty="0" smtClean="0">
              <a:solidFill>
                <a:srgbClr val="FFC000"/>
              </a:solidFill>
            </a:endParaRPr>
          </a:p>
          <a:p>
            <a:pPr algn="l"/>
            <a:endParaRPr lang="fr-FR" dirty="0">
              <a:solidFill>
                <a:srgbClr val="FFC000"/>
              </a:solidFill>
            </a:endParaRPr>
          </a:p>
          <a:p>
            <a:pPr algn="l"/>
            <a:endParaRPr lang="fr-FR" dirty="0" smtClean="0">
              <a:solidFill>
                <a:srgbClr val="FFC00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 rot="10800000" flipH="1" flipV="1">
            <a:off x="5452933" y="1867613"/>
            <a:ext cx="6403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S’il joue le Roi il fournit deux cartes </a:t>
            </a:r>
            <a:r>
              <a:rPr lang="fr-FR" sz="2400" dirty="0"/>
              <a:t>m</a:t>
            </a:r>
            <a:r>
              <a:rPr lang="fr-FR" sz="2400" dirty="0" smtClean="0"/>
              <a:t>aîtresses sur la même levée et ne peut réaliser trois levées</a:t>
            </a:r>
            <a:endParaRPr lang="fr-FR" sz="2400" dirty="0"/>
          </a:p>
        </p:txBody>
      </p:sp>
      <p:sp>
        <p:nvSpPr>
          <p:cNvPr id="32" name="Flèche droite 31"/>
          <p:cNvSpPr/>
          <p:nvPr/>
        </p:nvSpPr>
        <p:spPr>
          <a:xfrm rot="19970824">
            <a:off x="2982648" y="2601617"/>
            <a:ext cx="1487081" cy="11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droite 36"/>
          <p:cNvSpPr/>
          <p:nvPr/>
        </p:nvSpPr>
        <p:spPr>
          <a:xfrm>
            <a:off x="1390070" y="2940911"/>
            <a:ext cx="664823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/>
          <p:cNvGrpSpPr/>
          <p:nvPr/>
        </p:nvGrpSpPr>
        <p:grpSpPr>
          <a:xfrm>
            <a:off x="547751" y="2432988"/>
            <a:ext cx="871379" cy="1118491"/>
            <a:chOff x="547751" y="2432988"/>
            <a:chExt cx="871379" cy="1118491"/>
          </a:xfrm>
        </p:grpSpPr>
        <p:sp>
          <p:nvSpPr>
            <p:cNvPr id="44" name="Rectangle à coins arrondis 43"/>
            <p:cNvSpPr/>
            <p:nvPr/>
          </p:nvSpPr>
          <p:spPr>
            <a:xfrm>
              <a:off x="547751" y="2432988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547751" y="3191971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846721" y="28653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9" name="ZoneTexte 5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4390285" y="1759873"/>
            <a:ext cx="871379" cy="1118491"/>
            <a:chOff x="4390285" y="1759873"/>
            <a:chExt cx="871379" cy="1118491"/>
          </a:xfrm>
        </p:grpSpPr>
        <p:sp>
          <p:nvSpPr>
            <p:cNvPr id="60" name="Rectangle à coins arrondis 59"/>
            <p:cNvSpPr/>
            <p:nvPr/>
          </p:nvSpPr>
          <p:spPr>
            <a:xfrm>
              <a:off x="4390285" y="1759873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1" name="Rectangle à coins arrondis 60"/>
            <p:cNvSpPr/>
            <p:nvPr/>
          </p:nvSpPr>
          <p:spPr>
            <a:xfrm>
              <a:off x="4390285" y="2518856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à coins arrondis 61"/>
            <p:cNvSpPr/>
            <p:nvPr/>
          </p:nvSpPr>
          <p:spPr>
            <a:xfrm>
              <a:off x="4689255" y="219225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384815" y="3104003"/>
            <a:ext cx="871379" cy="1118491"/>
            <a:chOff x="4384815" y="3104003"/>
            <a:chExt cx="871379" cy="1118491"/>
          </a:xfrm>
        </p:grpSpPr>
        <p:sp>
          <p:nvSpPr>
            <p:cNvPr id="63" name="Rectangle à coins arrondis 62"/>
            <p:cNvSpPr/>
            <p:nvPr/>
          </p:nvSpPr>
          <p:spPr>
            <a:xfrm>
              <a:off x="4384815" y="3104003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4384815" y="3862986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à coins arrondis 64"/>
            <p:cNvSpPr/>
            <p:nvPr/>
          </p:nvSpPr>
          <p:spPr>
            <a:xfrm>
              <a:off x="4683785" y="353638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2054894" y="2432988"/>
            <a:ext cx="871379" cy="1118491"/>
            <a:chOff x="2054894" y="2432988"/>
            <a:chExt cx="871379" cy="1118491"/>
          </a:xfrm>
        </p:grpSpPr>
        <p:sp>
          <p:nvSpPr>
            <p:cNvPr id="66" name="Rectangle à coins arrondis 65"/>
            <p:cNvSpPr/>
            <p:nvPr/>
          </p:nvSpPr>
          <p:spPr>
            <a:xfrm>
              <a:off x="2054894" y="2432988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à coins arrondis 66"/>
            <p:cNvSpPr/>
            <p:nvPr/>
          </p:nvSpPr>
          <p:spPr>
            <a:xfrm>
              <a:off x="2054894" y="3191971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à coins arrondis 67"/>
            <p:cNvSpPr/>
            <p:nvPr/>
          </p:nvSpPr>
          <p:spPr>
            <a:xfrm>
              <a:off x="2353864" y="28653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0" name="Flèche droite 69"/>
          <p:cNvSpPr/>
          <p:nvPr/>
        </p:nvSpPr>
        <p:spPr>
          <a:xfrm rot="1629176" flipV="1">
            <a:off x="2969345" y="3274035"/>
            <a:ext cx="1487081" cy="11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618667" y="2454714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981124" y="3213697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4581554" y="1784129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4670733" y="2544746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4797792" y="3128259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4670733" y="3884712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/>
          <p:cNvSpPr txBox="1"/>
          <p:nvPr/>
        </p:nvSpPr>
        <p:spPr>
          <a:xfrm rot="10800000" flipH="1" flipV="1">
            <a:off x="5474354" y="3056585"/>
            <a:ext cx="6403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S’il joue le 3 pour la Dame, il n’a plus de petite carte pour rejoindre le mort et le Roi ne peut être réalisé</a:t>
            </a:r>
            <a:endParaRPr lang="fr-FR" sz="2400" dirty="0"/>
          </a:p>
        </p:txBody>
      </p:sp>
      <p:sp>
        <p:nvSpPr>
          <p:cNvPr id="78" name="Flèche droite 77"/>
          <p:cNvSpPr/>
          <p:nvPr/>
        </p:nvSpPr>
        <p:spPr>
          <a:xfrm>
            <a:off x="1388668" y="5643891"/>
            <a:ext cx="664823" cy="102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546349" y="5135968"/>
            <a:ext cx="871379" cy="1118491"/>
            <a:chOff x="546349" y="5135968"/>
            <a:chExt cx="871379" cy="1118491"/>
          </a:xfrm>
        </p:grpSpPr>
        <p:sp>
          <p:nvSpPr>
            <p:cNvPr id="79" name="Rectangle à coins arrondis 78"/>
            <p:cNvSpPr/>
            <p:nvPr/>
          </p:nvSpPr>
          <p:spPr>
            <a:xfrm>
              <a:off x="546349" y="5135968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à coins arrondis 79"/>
            <p:cNvSpPr/>
            <p:nvPr/>
          </p:nvSpPr>
          <p:spPr>
            <a:xfrm>
              <a:off x="546349" y="5894951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à coins arrondis 80"/>
            <p:cNvSpPr/>
            <p:nvPr/>
          </p:nvSpPr>
          <p:spPr>
            <a:xfrm>
              <a:off x="845319" y="55683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2053492" y="5135968"/>
            <a:ext cx="871379" cy="1118491"/>
            <a:chOff x="2053492" y="5135968"/>
            <a:chExt cx="871379" cy="1118491"/>
          </a:xfrm>
        </p:grpSpPr>
        <p:sp>
          <p:nvSpPr>
            <p:cNvPr id="82" name="Rectangle à coins arrondis 81"/>
            <p:cNvSpPr/>
            <p:nvPr/>
          </p:nvSpPr>
          <p:spPr>
            <a:xfrm>
              <a:off x="2053492" y="5135968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à coins arrondis 82"/>
            <p:cNvSpPr/>
            <p:nvPr/>
          </p:nvSpPr>
          <p:spPr>
            <a:xfrm>
              <a:off x="2053492" y="5894951"/>
              <a:ext cx="871379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à coins arrondis 83"/>
            <p:cNvSpPr/>
            <p:nvPr/>
          </p:nvSpPr>
          <p:spPr>
            <a:xfrm>
              <a:off x="2352462" y="55683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6" name="ZoneTexte 85"/>
          <p:cNvSpPr txBox="1"/>
          <p:nvPr/>
        </p:nvSpPr>
        <p:spPr>
          <a:xfrm rot="10800000" flipH="1" flipV="1">
            <a:off x="3223842" y="5320226"/>
            <a:ext cx="8575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 n’y a plus aucun problème : au deuxième tour, le déclarant joue le 2 vers le Roi, et l’As peut être encaissé à la suite</a:t>
            </a:r>
            <a:endParaRPr lang="fr-FR" sz="2400" dirty="0"/>
          </a:p>
        </p:txBody>
      </p:sp>
      <p:sp>
        <p:nvSpPr>
          <p:cNvPr id="87" name="Ellipse 86"/>
          <p:cNvSpPr/>
          <p:nvPr/>
        </p:nvSpPr>
        <p:spPr>
          <a:xfrm>
            <a:off x="1091503" y="5158066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738864" y="5916677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2352462" y="5916677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2475554" y="5161576"/>
            <a:ext cx="272288" cy="3160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15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 animBg="1"/>
      <p:bldP spid="37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 animBg="1"/>
      <p:bldP spid="86" grpId="0"/>
      <p:bldP spid="87" grpId="0" animBg="1"/>
      <p:bldP spid="88" grpId="0" animBg="1"/>
      <p:bldP spid="89" grpId="0" animBg="1"/>
      <p:bldP spid="9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1527</Words>
  <Application>Microsoft Office PowerPoint</Application>
  <PresentationFormat>Grand écran</PresentationFormat>
  <Paragraphs>543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Thème Office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  <vt:lpstr>Chapitre 2 -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151</cp:revision>
  <dcterms:created xsi:type="dcterms:W3CDTF">2018-10-04T06:59:00Z</dcterms:created>
  <dcterms:modified xsi:type="dcterms:W3CDTF">2021-02-20T12:54:54Z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